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80" r:id="rId1"/>
  </p:sldMasterIdLst>
  <p:notesMasterIdLst>
    <p:notesMasterId r:id="rId27"/>
  </p:notesMasterIdLst>
  <p:sldIdLst>
    <p:sldId id="256" r:id="rId2"/>
    <p:sldId id="257" r:id="rId3"/>
    <p:sldId id="258" r:id="rId4"/>
    <p:sldId id="259" r:id="rId5"/>
    <p:sldId id="260" r:id="rId6"/>
    <p:sldId id="261" r:id="rId7"/>
    <p:sldId id="264" r:id="rId8"/>
    <p:sldId id="262" r:id="rId9"/>
    <p:sldId id="263" r:id="rId10"/>
    <p:sldId id="265" r:id="rId11"/>
    <p:sldId id="267" r:id="rId12"/>
    <p:sldId id="268" r:id="rId13"/>
    <p:sldId id="269" r:id="rId14"/>
    <p:sldId id="270" r:id="rId15"/>
    <p:sldId id="271" r:id="rId16"/>
    <p:sldId id="272" r:id="rId17"/>
    <p:sldId id="273" r:id="rId18"/>
    <p:sldId id="274" r:id="rId19"/>
    <p:sldId id="275" r:id="rId20"/>
    <p:sldId id="276" r:id="rId21"/>
    <p:sldId id="277" r:id="rId22"/>
    <p:sldId id="279" r:id="rId23"/>
    <p:sldId id="278" r:id="rId24"/>
    <p:sldId id="281" r:id="rId25"/>
    <p:sldId id="282" r:id="rId26"/>
  </p:sldIdLst>
  <p:sldSz cx="9144000" cy="6858000" type="screen4x3"/>
  <p:notesSz cx="6858000" cy="9144000"/>
  <p:defaultTextStyle>
    <a:defPPr>
      <a:defRPr lang="el-G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107" d="100"/>
          <a:sy n="107" d="100"/>
        </p:scale>
        <p:origin x="-1098" y="-84"/>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l-G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508C220-D186-4180-A5F5-1A7C1C42FAE0}" type="datetimeFigureOut">
              <a:rPr lang="el-GR" smtClean="0"/>
              <a:t>7/10/2014</a:t>
            </a:fld>
            <a:endParaRPr lang="el-GR"/>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l-G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l-G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l-G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1565E92-91D3-42C4-8F1B-2AA41EAF5D89}" type="slidenum">
              <a:rPr lang="el-GR" smtClean="0"/>
              <a:t>‹#›</a:t>
            </a:fld>
            <a:endParaRPr lang="el-GR"/>
          </a:p>
        </p:txBody>
      </p:sp>
    </p:spTree>
    <p:extLst>
      <p:ext uri="{BB962C8B-B14F-4D97-AF65-F5344CB8AC3E}">
        <p14:creationId xmlns:p14="http://schemas.microsoft.com/office/powerpoint/2010/main" val="24796154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0" name="Rounded Rectangle 9"/>
          <p:cNvSpPr/>
          <p:nvPr/>
        </p:nvSpPr>
        <p:spPr>
          <a:xfrm rot="20707748">
            <a:off x="-617539" y="-652551"/>
            <a:ext cx="6664606" cy="3942692"/>
          </a:xfrm>
          <a:custGeom>
            <a:avLst/>
            <a:gdLst/>
            <a:ahLst/>
            <a:cxnLst/>
            <a:rect l="l" t="t" r="r" b="b"/>
            <a:pathLst>
              <a:path w="6664606" h="3942692">
                <a:moveTo>
                  <a:pt x="1046923" y="0"/>
                </a:moveTo>
                <a:lnTo>
                  <a:pt x="6664606" y="1491692"/>
                </a:lnTo>
                <a:lnTo>
                  <a:pt x="6664606" y="3860602"/>
                </a:lnTo>
                <a:cubicBezTo>
                  <a:pt x="6664606" y="3905939"/>
                  <a:pt x="6627853" y="3942692"/>
                  <a:pt x="6582516" y="3942692"/>
                </a:cubicBezTo>
                <a:lnTo>
                  <a:pt x="0" y="3942692"/>
                </a:lnTo>
                <a:close/>
              </a:path>
            </a:pathLst>
          </a:custGeom>
          <a:solidFill>
            <a:schemeClr val="bg1">
              <a:alpha val="2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p:cNvSpPr/>
          <p:nvPr/>
        </p:nvSpPr>
        <p:spPr>
          <a:xfrm rot="20707748">
            <a:off x="6168153" y="-441831"/>
            <a:ext cx="3126510" cy="2426476"/>
          </a:xfrm>
          <a:custGeom>
            <a:avLst/>
            <a:gdLst/>
            <a:ahLst/>
            <a:cxnLst/>
            <a:rect l="l" t="t" r="r" b="b"/>
            <a:pathLst>
              <a:path w="3126510" h="2426476">
                <a:moveTo>
                  <a:pt x="0" y="0"/>
                </a:moveTo>
                <a:lnTo>
                  <a:pt x="3126510" y="830198"/>
                </a:lnTo>
                <a:lnTo>
                  <a:pt x="2702642" y="2426476"/>
                </a:lnTo>
                <a:lnTo>
                  <a:pt x="82091" y="2426476"/>
                </a:lnTo>
                <a:cubicBezTo>
                  <a:pt x="36754" y="2426475"/>
                  <a:pt x="1" y="2389722"/>
                  <a:pt x="1" y="2344385"/>
                </a:cubicBezTo>
                <a:close/>
              </a:path>
            </a:pathLst>
          </a:custGeom>
          <a:solidFill>
            <a:schemeClr val="bg1">
              <a:alpha val="3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p:cNvSpPr/>
          <p:nvPr/>
        </p:nvSpPr>
        <p:spPr>
          <a:xfrm rot="20707748">
            <a:off x="7144098" y="2001564"/>
            <a:ext cx="2679455" cy="4946037"/>
          </a:xfrm>
          <a:custGeom>
            <a:avLst/>
            <a:gdLst/>
            <a:ahLst/>
            <a:cxnLst/>
            <a:rect l="l" t="t" r="r" b="b"/>
            <a:pathLst>
              <a:path w="2679455" h="4946037">
                <a:moveTo>
                  <a:pt x="2679455" y="0"/>
                </a:moveTo>
                <a:lnTo>
                  <a:pt x="1366108" y="4946037"/>
                </a:lnTo>
                <a:lnTo>
                  <a:pt x="0" y="4583288"/>
                </a:lnTo>
                <a:lnTo>
                  <a:pt x="0" y="82090"/>
                </a:lnTo>
                <a:cubicBezTo>
                  <a:pt x="0" y="36753"/>
                  <a:pt x="36753" y="0"/>
                  <a:pt x="82090" y="0"/>
                </a:cubicBezTo>
                <a:close/>
              </a:path>
            </a:pathLst>
          </a:custGeom>
          <a:solidFill>
            <a:schemeClr val="bg1">
              <a:alpha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rot="20707748">
            <a:off x="-205621" y="3323292"/>
            <a:ext cx="7378073" cy="4557796"/>
          </a:xfrm>
          <a:custGeom>
            <a:avLst/>
            <a:gdLst/>
            <a:ahLst/>
            <a:cxnLst/>
            <a:rect l="l" t="t" r="r" b="b"/>
            <a:pathLst>
              <a:path w="7378073" h="4557796">
                <a:moveTo>
                  <a:pt x="7327936" y="6451"/>
                </a:moveTo>
                <a:cubicBezTo>
                  <a:pt x="7357400" y="18913"/>
                  <a:pt x="7378073" y="48087"/>
                  <a:pt x="7378073" y="82090"/>
                </a:cubicBezTo>
                <a:lnTo>
                  <a:pt x="7378073" y="4557796"/>
                </a:lnTo>
                <a:lnTo>
                  <a:pt x="0" y="2598658"/>
                </a:lnTo>
                <a:lnTo>
                  <a:pt x="690034" y="0"/>
                </a:lnTo>
                <a:lnTo>
                  <a:pt x="7295983" y="0"/>
                </a:lnTo>
                <a:cubicBezTo>
                  <a:pt x="7307317" y="0"/>
                  <a:pt x="7318115" y="2297"/>
                  <a:pt x="7327936" y="6451"/>
                </a:cubicBezTo>
                <a:close/>
              </a:path>
            </a:pathLst>
          </a:custGeom>
          <a:solidFill>
            <a:schemeClr val="bg1">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rot="-900000">
            <a:off x="547834" y="3632676"/>
            <a:ext cx="5985159" cy="1606102"/>
          </a:xfrm>
        </p:spPr>
        <p:txBody>
          <a:bodyPr>
            <a:normAutofit/>
          </a:bodyPr>
          <a:lstStyle>
            <a:lvl1pPr>
              <a:lnSpc>
                <a:spcPts val="6000"/>
              </a:lnSpc>
              <a:defRPr sz="6000">
                <a:solidFill>
                  <a:schemeClr val="tx1"/>
                </a:solidFill>
              </a:defRPr>
            </a:lvl1pPr>
          </a:lstStyle>
          <a:p>
            <a:r>
              <a:rPr lang="en-US" smtClean="0"/>
              <a:t>Click to edit Master title style</a:t>
            </a:r>
            <a:endParaRPr lang="en-US" dirty="0"/>
          </a:p>
        </p:txBody>
      </p:sp>
      <p:sp>
        <p:nvSpPr>
          <p:cNvPr id="3" name="Subtitle 2"/>
          <p:cNvSpPr>
            <a:spLocks noGrp="1"/>
          </p:cNvSpPr>
          <p:nvPr>
            <p:ph type="subTitle" idx="1"/>
          </p:nvPr>
        </p:nvSpPr>
        <p:spPr>
          <a:xfrm rot="-900000">
            <a:off x="2201145" y="5027230"/>
            <a:ext cx="4655297" cy="1128495"/>
          </a:xfrm>
        </p:spPr>
        <p:txBody>
          <a:bodyPr>
            <a:normAutofit/>
          </a:bodyPr>
          <a:lstStyle>
            <a:lvl1pPr marL="0" indent="0" algn="r">
              <a:buNone/>
              <a:defRPr sz="24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a:xfrm rot="-900000">
            <a:off x="6741465" y="2313285"/>
            <a:ext cx="1524000" cy="365125"/>
          </a:xfrm>
        </p:spPr>
        <p:txBody>
          <a:bodyPr/>
          <a:lstStyle>
            <a:lvl1pPr algn="l">
              <a:defRPr sz="1800">
                <a:solidFill>
                  <a:schemeClr val="tx1"/>
                </a:solidFill>
              </a:defRPr>
            </a:lvl1pPr>
          </a:lstStyle>
          <a:p>
            <a:fld id="{9D189D7B-CF72-4D0C-8DF3-4FF7F675363D}" type="datetimeFigureOut">
              <a:rPr lang="el-GR" smtClean="0"/>
              <a:t>7/10/2014</a:t>
            </a:fld>
            <a:endParaRPr lang="el-GR"/>
          </a:p>
        </p:txBody>
      </p:sp>
      <p:sp>
        <p:nvSpPr>
          <p:cNvPr id="5" name="Footer Placeholder 4"/>
          <p:cNvSpPr>
            <a:spLocks noGrp="1"/>
          </p:cNvSpPr>
          <p:nvPr>
            <p:ph type="ftr" sz="quarter" idx="11"/>
          </p:nvPr>
        </p:nvSpPr>
        <p:spPr>
          <a:xfrm rot="-900000">
            <a:off x="6551292" y="1528629"/>
            <a:ext cx="2465987" cy="365125"/>
          </a:xfrm>
        </p:spPr>
        <p:txBody>
          <a:bodyPr/>
          <a:lstStyle>
            <a:lvl1pPr>
              <a:defRPr>
                <a:solidFill>
                  <a:schemeClr val="tx1"/>
                </a:solidFill>
              </a:defRPr>
            </a:lvl1pPr>
          </a:lstStyle>
          <a:p>
            <a:endParaRPr lang="el-GR"/>
          </a:p>
        </p:txBody>
      </p:sp>
      <p:sp>
        <p:nvSpPr>
          <p:cNvPr id="6" name="Slide Number Placeholder 5"/>
          <p:cNvSpPr>
            <a:spLocks noGrp="1"/>
          </p:cNvSpPr>
          <p:nvPr>
            <p:ph type="sldNum" sz="quarter" idx="12"/>
          </p:nvPr>
        </p:nvSpPr>
        <p:spPr>
          <a:xfrm rot="-900000">
            <a:off x="6451719" y="1162062"/>
            <a:ext cx="2133600" cy="421038"/>
          </a:xfrm>
        </p:spPr>
        <p:txBody>
          <a:bodyPr anchor="ctr"/>
          <a:lstStyle>
            <a:lvl1pPr algn="l">
              <a:defRPr sz="2400">
                <a:solidFill>
                  <a:schemeClr val="tx1"/>
                </a:solidFill>
              </a:defRPr>
            </a:lvl1pPr>
          </a:lstStyle>
          <a:p>
            <a:fld id="{CC5834E2-5597-45B8-90FD-F820411DADC8}" type="slidenum">
              <a:rPr lang="el-GR" smtClean="0"/>
              <a:t>‹#›</a:t>
            </a:fld>
            <a:endParaRPr lang="el-GR"/>
          </a:p>
        </p:txBody>
      </p:sp>
    </p:spTree>
  </p:cSld>
  <p:clrMapOvr>
    <a:masterClrMapping/>
  </p:clrMapOvr>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2" name="Rounded Rectangle 11"/>
          <p:cNvSpPr/>
          <p:nvPr/>
        </p:nvSpPr>
        <p:spPr>
          <a:xfrm rot="20707748">
            <a:off x="-895918" y="-766298"/>
            <a:ext cx="8332816" cy="5894380"/>
          </a:xfrm>
          <a:custGeom>
            <a:avLst/>
            <a:gdLst/>
            <a:ahLst/>
            <a:cxnLst/>
            <a:rect l="l" t="t" r="r" b="b"/>
            <a:pathLst>
              <a:path w="8332816" h="5894380">
                <a:moveTo>
                  <a:pt x="1565164" y="0"/>
                </a:moveTo>
                <a:lnTo>
                  <a:pt x="8332816" y="1797049"/>
                </a:lnTo>
                <a:lnTo>
                  <a:pt x="8332816" y="5812290"/>
                </a:lnTo>
                <a:cubicBezTo>
                  <a:pt x="8332816" y="5857627"/>
                  <a:pt x="8296063" y="5894380"/>
                  <a:pt x="8250726" y="5894380"/>
                </a:cubicBezTo>
                <a:lnTo>
                  <a:pt x="0" y="5894380"/>
                </a:lnTo>
                <a:close/>
              </a:path>
            </a:pathLst>
          </a:custGeom>
          <a:solidFill>
            <a:schemeClr val="bg1">
              <a:alpha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p:cNvSpPr/>
          <p:nvPr/>
        </p:nvSpPr>
        <p:spPr>
          <a:xfrm rot="20707748">
            <a:off x="64746" y="5089618"/>
            <a:ext cx="8528044" cy="2911464"/>
          </a:xfrm>
          <a:custGeom>
            <a:avLst/>
            <a:gdLst/>
            <a:ahLst/>
            <a:cxnLst/>
            <a:rect l="l" t="t" r="r" b="b"/>
            <a:pathLst>
              <a:path w="8528044" h="2911464">
                <a:moveTo>
                  <a:pt x="8477907" y="6451"/>
                </a:moveTo>
                <a:cubicBezTo>
                  <a:pt x="8507371" y="18913"/>
                  <a:pt x="8528044" y="48087"/>
                  <a:pt x="8528044" y="82090"/>
                </a:cubicBezTo>
                <a:lnTo>
                  <a:pt x="8528044" y="2911464"/>
                </a:lnTo>
                <a:lnTo>
                  <a:pt x="0" y="646970"/>
                </a:lnTo>
                <a:lnTo>
                  <a:pt x="171794" y="0"/>
                </a:lnTo>
                <a:lnTo>
                  <a:pt x="8445954" y="0"/>
                </a:lnTo>
                <a:cubicBezTo>
                  <a:pt x="8457288" y="0"/>
                  <a:pt x="8468086" y="2297"/>
                  <a:pt x="8477907" y="6451"/>
                </a:cubicBezTo>
                <a:close/>
              </a:path>
            </a:pathLst>
          </a:custGeom>
          <a:solidFill>
            <a:schemeClr val="bg1">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p:cNvSpPr/>
          <p:nvPr/>
        </p:nvSpPr>
        <p:spPr>
          <a:xfrm rot="20707748">
            <a:off x="8533928" y="3839503"/>
            <a:ext cx="1011244" cy="2994350"/>
          </a:xfrm>
          <a:custGeom>
            <a:avLst/>
            <a:gdLst/>
            <a:ahLst/>
            <a:cxnLst/>
            <a:rect l="l" t="t" r="r" b="b"/>
            <a:pathLst>
              <a:path w="1011244" h="2994350">
                <a:moveTo>
                  <a:pt x="1011244" y="0"/>
                </a:moveTo>
                <a:lnTo>
                  <a:pt x="216140" y="2994350"/>
                </a:lnTo>
                <a:lnTo>
                  <a:pt x="0" y="2936957"/>
                </a:lnTo>
                <a:lnTo>
                  <a:pt x="0" y="82090"/>
                </a:lnTo>
                <a:cubicBezTo>
                  <a:pt x="0" y="36753"/>
                  <a:pt x="36753" y="0"/>
                  <a:pt x="82090" y="0"/>
                </a:cubicBezTo>
                <a:close/>
              </a:path>
            </a:pathLst>
          </a:custGeom>
          <a:solidFill>
            <a:schemeClr val="bg1">
              <a:alpha val="2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p:cNvSpPr/>
          <p:nvPr/>
        </p:nvSpPr>
        <p:spPr>
          <a:xfrm rot="20707748">
            <a:off x="7588490" y="-321837"/>
            <a:ext cx="1976541" cy="4072806"/>
          </a:xfrm>
          <a:custGeom>
            <a:avLst/>
            <a:gdLst/>
            <a:ahLst/>
            <a:cxnLst/>
            <a:rect l="l" t="t" r="r" b="b"/>
            <a:pathLst>
              <a:path w="1976541" h="4072806">
                <a:moveTo>
                  <a:pt x="0" y="0"/>
                </a:moveTo>
                <a:lnTo>
                  <a:pt x="1976541" y="524841"/>
                </a:lnTo>
                <a:lnTo>
                  <a:pt x="1034432" y="4072806"/>
                </a:lnTo>
                <a:lnTo>
                  <a:pt x="82090" y="4072806"/>
                </a:lnTo>
                <a:cubicBezTo>
                  <a:pt x="36753" y="4072806"/>
                  <a:pt x="0" y="4036053"/>
                  <a:pt x="0" y="3990716"/>
                </a:cubicBezTo>
                <a:close/>
              </a:path>
            </a:pathLst>
          </a:custGeom>
          <a:solidFill>
            <a:schemeClr val="bg1">
              <a:alpha val="3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rot="-900000">
            <a:off x="3183882" y="4760430"/>
            <a:ext cx="5004753" cy="1299542"/>
          </a:xfrm>
        </p:spPr>
        <p:txBody>
          <a:bodyPr anchor="t"/>
          <a:lstStyle/>
          <a:p>
            <a:r>
              <a:rPr lang="en-US" smtClean="0"/>
              <a:t>Click to edit Master title style</a:t>
            </a:r>
            <a:endParaRPr lang="en-US"/>
          </a:p>
        </p:txBody>
      </p:sp>
      <p:sp>
        <p:nvSpPr>
          <p:cNvPr id="3" name="Vertical Text Placeholder 2"/>
          <p:cNvSpPr>
            <a:spLocks noGrp="1"/>
          </p:cNvSpPr>
          <p:nvPr>
            <p:ph type="body" orient="vert" idx="1"/>
          </p:nvPr>
        </p:nvSpPr>
        <p:spPr>
          <a:xfrm rot="-900000">
            <a:off x="781854" y="984581"/>
            <a:ext cx="6581279" cy="3604759"/>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rot="-900000">
            <a:off x="6996405" y="6238502"/>
            <a:ext cx="1524000" cy="365125"/>
          </a:xfrm>
        </p:spPr>
        <p:txBody>
          <a:bodyPr/>
          <a:lstStyle/>
          <a:p>
            <a:fld id="{9D189D7B-CF72-4D0C-8DF3-4FF7F675363D}" type="datetimeFigureOut">
              <a:rPr lang="el-GR" smtClean="0"/>
              <a:t>7/10/2014</a:t>
            </a:fld>
            <a:endParaRPr lang="el-GR"/>
          </a:p>
        </p:txBody>
      </p:sp>
      <p:sp>
        <p:nvSpPr>
          <p:cNvPr id="5" name="Footer Placeholder 4"/>
          <p:cNvSpPr>
            <a:spLocks noGrp="1"/>
          </p:cNvSpPr>
          <p:nvPr>
            <p:ph type="ftr" sz="quarter" idx="11"/>
          </p:nvPr>
        </p:nvSpPr>
        <p:spPr>
          <a:xfrm rot="-900000">
            <a:off x="5321849" y="6094794"/>
            <a:ext cx="3124200" cy="365125"/>
          </a:xfrm>
        </p:spPr>
        <p:txBody>
          <a:bodyPr/>
          <a:lstStyle>
            <a:lvl1pPr algn="r">
              <a:defRPr/>
            </a:lvl1pPr>
          </a:lstStyle>
          <a:p>
            <a:endParaRPr lang="el-GR"/>
          </a:p>
        </p:txBody>
      </p:sp>
      <p:sp>
        <p:nvSpPr>
          <p:cNvPr id="6" name="Slide Number Placeholder 5"/>
          <p:cNvSpPr>
            <a:spLocks noGrp="1"/>
          </p:cNvSpPr>
          <p:nvPr>
            <p:ph type="sldNum" sz="quarter" idx="12"/>
          </p:nvPr>
        </p:nvSpPr>
        <p:spPr>
          <a:xfrm rot="-900000">
            <a:off x="8182730" y="3246937"/>
            <a:ext cx="907445" cy="365125"/>
          </a:xfrm>
        </p:spPr>
        <p:txBody>
          <a:bodyPr/>
          <a:lstStyle>
            <a:lvl1pPr algn="l">
              <a:defRPr/>
            </a:lvl1pPr>
          </a:lstStyle>
          <a:p>
            <a:fld id="{CC5834E2-5597-45B8-90FD-F820411DADC8}" type="slidenum">
              <a:rPr lang="el-GR" smtClean="0"/>
              <a:t>‹#›</a:t>
            </a:fld>
            <a:endParaRPr lang="el-GR"/>
          </a:p>
        </p:txBody>
      </p:sp>
    </p:spTree>
  </p:cSld>
  <p:clrMapOvr>
    <a:masterClrMapping/>
  </p:clrMapOvr>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2" name="Rounded Rectangle 11"/>
          <p:cNvSpPr/>
          <p:nvPr/>
        </p:nvSpPr>
        <p:spPr>
          <a:xfrm rot="20707748">
            <a:off x="-882907" y="-626065"/>
            <a:ext cx="7440156" cy="7347127"/>
          </a:xfrm>
          <a:custGeom>
            <a:avLst/>
            <a:gdLst/>
            <a:ahLst/>
            <a:cxnLst/>
            <a:rect l="l" t="t" r="r" b="b"/>
            <a:pathLst>
              <a:path w="7440156" h="7347127">
                <a:moveTo>
                  <a:pt x="1760047" y="0"/>
                </a:moveTo>
                <a:lnTo>
                  <a:pt x="7440156" y="1508269"/>
                </a:lnTo>
                <a:lnTo>
                  <a:pt x="7440156" y="7265037"/>
                </a:lnTo>
                <a:cubicBezTo>
                  <a:pt x="7440156" y="7310374"/>
                  <a:pt x="7403403" y="7347127"/>
                  <a:pt x="7358066" y="7347127"/>
                </a:cubicBezTo>
                <a:lnTo>
                  <a:pt x="2707078" y="7347127"/>
                </a:lnTo>
                <a:lnTo>
                  <a:pt x="0" y="6628304"/>
                </a:lnTo>
                <a:close/>
              </a:path>
            </a:pathLst>
          </a:custGeom>
          <a:solidFill>
            <a:schemeClr val="bg1">
              <a:alpha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p:cNvSpPr/>
          <p:nvPr/>
        </p:nvSpPr>
        <p:spPr>
          <a:xfrm rot="20707748">
            <a:off x="3227235" y="6274264"/>
            <a:ext cx="4396677" cy="1167472"/>
          </a:xfrm>
          <a:custGeom>
            <a:avLst/>
            <a:gdLst/>
            <a:ahLst/>
            <a:cxnLst/>
            <a:rect l="l" t="t" r="r" b="b"/>
            <a:pathLst>
              <a:path w="4396677" h="1167472">
                <a:moveTo>
                  <a:pt x="4346539" y="6451"/>
                </a:moveTo>
                <a:cubicBezTo>
                  <a:pt x="4376003" y="18913"/>
                  <a:pt x="4396677" y="48087"/>
                  <a:pt x="4396677" y="82090"/>
                </a:cubicBezTo>
                <a:lnTo>
                  <a:pt x="4396677" y="1167472"/>
                </a:lnTo>
                <a:lnTo>
                  <a:pt x="0" y="0"/>
                </a:lnTo>
                <a:lnTo>
                  <a:pt x="4314586" y="0"/>
                </a:lnTo>
                <a:cubicBezTo>
                  <a:pt x="4325920" y="0"/>
                  <a:pt x="4336718" y="2297"/>
                  <a:pt x="4346539" y="6451"/>
                </a:cubicBezTo>
                <a:close/>
              </a:path>
            </a:pathLst>
          </a:custGeom>
          <a:solidFill>
            <a:schemeClr val="bg1">
              <a:alpha val="3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p:cNvSpPr/>
          <p:nvPr/>
        </p:nvSpPr>
        <p:spPr>
          <a:xfrm rot="20707748">
            <a:off x="7659524" y="5459724"/>
            <a:ext cx="1710569" cy="1538689"/>
          </a:xfrm>
          <a:custGeom>
            <a:avLst/>
            <a:gdLst/>
            <a:ahLst/>
            <a:cxnLst/>
            <a:rect l="l" t="t" r="r" b="b"/>
            <a:pathLst>
              <a:path w="1710569" h="1538689">
                <a:moveTo>
                  <a:pt x="1710569" y="1"/>
                </a:moveTo>
                <a:lnTo>
                  <a:pt x="1301993" y="1538689"/>
                </a:lnTo>
                <a:lnTo>
                  <a:pt x="0" y="1192965"/>
                </a:lnTo>
                <a:lnTo>
                  <a:pt x="0" y="82090"/>
                </a:lnTo>
                <a:cubicBezTo>
                  <a:pt x="0" y="36753"/>
                  <a:pt x="36753" y="0"/>
                  <a:pt x="82090" y="0"/>
                </a:cubicBezTo>
                <a:close/>
              </a:path>
            </a:pathLst>
          </a:custGeom>
          <a:solidFill>
            <a:schemeClr val="bg1">
              <a:alpha val="2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p:cNvSpPr/>
          <p:nvPr/>
        </p:nvSpPr>
        <p:spPr>
          <a:xfrm rot="20707748">
            <a:off x="6666426" y="-490731"/>
            <a:ext cx="3065776" cy="5811871"/>
          </a:xfrm>
          <a:custGeom>
            <a:avLst/>
            <a:gdLst/>
            <a:ahLst/>
            <a:cxnLst/>
            <a:rect l="l" t="t" r="r" b="b"/>
            <a:pathLst>
              <a:path w="3065776" h="5811871">
                <a:moveTo>
                  <a:pt x="0" y="0"/>
                </a:moveTo>
                <a:lnTo>
                  <a:pt x="3065776" y="814071"/>
                </a:lnTo>
                <a:lnTo>
                  <a:pt x="1738684" y="5811871"/>
                </a:lnTo>
                <a:lnTo>
                  <a:pt x="82090" y="5811871"/>
                </a:lnTo>
                <a:cubicBezTo>
                  <a:pt x="36753" y="5811871"/>
                  <a:pt x="0" y="5775118"/>
                  <a:pt x="0" y="5729781"/>
                </a:cubicBezTo>
                <a:close/>
              </a:path>
            </a:pathLst>
          </a:custGeom>
          <a:solidFill>
            <a:schemeClr val="bg1">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Vertical Title 1"/>
          <p:cNvSpPr>
            <a:spLocks noGrp="1"/>
          </p:cNvSpPr>
          <p:nvPr>
            <p:ph type="title" orient="vert"/>
          </p:nvPr>
        </p:nvSpPr>
        <p:spPr>
          <a:xfrm rot="-900000">
            <a:off x="6793335" y="511413"/>
            <a:ext cx="1435608" cy="481888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rot="-900000">
            <a:off x="967762" y="1075673"/>
            <a:ext cx="5398955" cy="508826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rot="-900000">
            <a:off x="7754112" y="5888736"/>
            <a:ext cx="1243584" cy="365125"/>
          </a:xfrm>
        </p:spPr>
        <p:txBody>
          <a:bodyPr/>
          <a:lstStyle>
            <a:lvl1pPr algn="l">
              <a:defRPr/>
            </a:lvl1pPr>
          </a:lstStyle>
          <a:p>
            <a:fld id="{9D189D7B-CF72-4D0C-8DF3-4FF7F675363D}" type="datetimeFigureOut">
              <a:rPr lang="el-GR" smtClean="0"/>
              <a:t>7/10/2014</a:t>
            </a:fld>
            <a:endParaRPr lang="el-GR"/>
          </a:p>
        </p:txBody>
      </p:sp>
      <p:sp>
        <p:nvSpPr>
          <p:cNvPr id="5" name="Footer Placeholder 4"/>
          <p:cNvSpPr>
            <a:spLocks noGrp="1"/>
          </p:cNvSpPr>
          <p:nvPr>
            <p:ph type="ftr" sz="quarter" idx="11"/>
          </p:nvPr>
        </p:nvSpPr>
        <p:spPr>
          <a:xfrm rot="-900000">
            <a:off x="4997808" y="6188244"/>
            <a:ext cx="2380306" cy="365125"/>
          </a:xfrm>
        </p:spPr>
        <p:txBody>
          <a:bodyPr/>
          <a:lstStyle>
            <a:lvl1pPr algn="r">
              <a:defRPr/>
            </a:lvl1pPr>
          </a:lstStyle>
          <a:p>
            <a:endParaRPr lang="el-GR"/>
          </a:p>
        </p:txBody>
      </p:sp>
      <p:sp>
        <p:nvSpPr>
          <p:cNvPr id="6" name="Slide Number Placeholder 5"/>
          <p:cNvSpPr>
            <a:spLocks noGrp="1"/>
          </p:cNvSpPr>
          <p:nvPr>
            <p:ph type="sldNum" sz="quarter" idx="12"/>
          </p:nvPr>
        </p:nvSpPr>
        <p:spPr>
          <a:xfrm rot="-900000">
            <a:off x="7690104" y="5641848"/>
            <a:ext cx="1243584" cy="365125"/>
          </a:xfrm>
        </p:spPr>
        <p:txBody>
          <a:bodyPr/>
          <a:lstStyle>
            <a:lvl1pPr algn="l">
              <a:defRPr/>
            </a:lvl1pPr>
          </a:lstStyle>
          <a:p>
            <a:fld id="{CC5834E2-5597-45B8-90FD-F820411DADC8}" type="slidenum">
              <a:rPr lang="el-GR" smtClean="0"/>
              <a:t>‹#›</a:t>
            </a:fld>
            <a:endParaRPr lang="el-GR"/>
          </a:p>
        </p:txBody>
      </p:sp>
    </p:spTree>
  </p:cSld>
  <p:clrMapOvr>
    <a:masterClrMapping/>
  </p:clrMapOvr>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9" name="Rounded Rectangle 8"/>
          <p:cNvSpPr/>
          <p:nvPr/>
        </p:nvSpPr>
        <p:spPr>
          <a:xfrm rot="907748">
            <a:off x="-865440" y="850599"/>
            <a:ext cx="3615441" cy="6151724"/>
          </a:xfrm>
          <a:custGeom>
            <a:avLst/>
            <a:gdLst/>
            <a:ahLst/>
            <a:cxnLst/>
            <a:rect l="l" t="t" r="r" b="b"/>
            <a:pathLst>
              <a:path w="3615441" h="6151724">
                <a:moveTo>
                  <a:pt x="0" y="0"/>
                </a:moveTo>
                <a:lnTo>
                  <a:pt x="3533351" y="0"/>
                </a:lnTo>
                <a:cubicBezTo>
                  <a:pt x="3578688" y="0"/>
                  <a:pt x="3615441" y="36753"/>
                  <a:pt x="3615441" y="82090"/>
                </a:cubicBezTo>
                <a:lnTo>
                  <a:pt x="3615441" y="5623909"/>
                </a:lnTo>
                <a:lnTo>
                  <a:pt x="1663219" y="6151724"/>
                </a:lnTo>
                <a:close/>
              </a:path>
            </a:pathLst>
          </a:custGeom>
          <a:solidFill>
            <a:schemeClr val="bg1">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p:cNvSpPr/>
          <p:nvPr/>
        </p:nvSpPr>
        <p:spPr>
          <a:xfrm rot="907748">
            <a:off x="17749" y="-511509"/>
            <a:ext cx="3735394" cy="1387781"/>
          </a:xfrm>
          <a:custGeom>
            <a:avLst/>
            <a:gdLst/>
            <a:ahLst/>
            <a:cxnLst/>
            <a:rect l="l" t="t" r="r" b="b"/>
            <a:pathLst>
              <a:path w="3735394" h="1387781">
                <a:moveTo>
                  <a:pt x="0" y="1009924"/>
                </a:moveTo>
                <a:lnTo>
                  <a:pt x="3735394" y="0"/>
                </a:lnTo>
                <a:lnTo>
                  <a:pt x="3735394" y="1305691"/>
                </a:lnTo>
                <a:cubicBezTo>
                  <a:pt x="3735394" y="1351028"/>
                  <a:pt x="3698641" y="1387781"/>
                  <a:pt x="3653304" y="1387781"/>
                </a:cubicBezTo>
                <a:lnTo>
                  <a:pt x="102160" y="1387781"/>
                </a:lnTo>
                <a:close/>
              </a:path>
            </a:pathLst>
          </a:custGeom>
          <a:solidFill>
            <a:schemeClr val="bg1">
              <a:alpha val="3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p:cNvSpPr/>
          <p:nvPr/>
        </p:nvSpPr>
        <p:spPr>
          <a:xfrm rot="907748">
            <a:off x="2146801" y="6590199"/>
            <a:ext cx="1981025" cy="535602"/>
          </a:xfrm>
          <a:custGeom>
            <a:avLst/>
            <a:gdLst/>
            <a:ahLst/>
            <a:cxnLst/>
            <a:rect l="l" t="t" r="r" b="b"/>
            <a:pathLst>
              <a:path w="1981025" h="535602">
                <a:moveTo>
                  <a:pt x="50137" y="6451"/>
                </a:moveTo>
                <a:cubicBezTo>
                  <a:pt x="59958" y="2297"/>
                  <a:pt x="70756" y="0"/>
                  <a:pt x="82090" y="0"/>
                </a:cubicBezTo>
                <a:lnTo>
                  <a:pt x="1981025" y="0"/>
                </a:lnTo>
                <a:lnTo>
                  <a:pt x="0" y="535602"/>
                </a:lnTo>
                <a:lnTo>
                  <a:pt x="0" y="82090"/>
                </a:lnTo>
                <a:cubicBezTo>
                  <a:pt x="0" y="48087"/>
                  <a:pt x="20674" y="18913"/>
                  <a:pt x="50137" y="6451"/>
                </a:cubicBezTo>
                <a:close/>
              </a:path>
            </a:pathLst>
          </a:custGeom>
          <a:solidFill>
            <a:schemeClr val="bg1">
              <a:alpha val="2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p:cNvSpPr/>
          <p:nvPr/>
        </p:nvSpPr>
        <p:spPr>
          <a:xfrm rot="907748">
            <a:off x="3185141" y="-553633"/>
            <a:ext cx="6782931" cy="7826540"/>
          </a:xfrm>
          <a:custGeom>
            <a:avLst/>
            <a:gdLst/>
            <a:ahLst/>
            <a:cxnLst/>
            <a:rect l="l" t="t" r="r" b="b"/>
            <a:pathLst>
              <a:path w="6782931" h="7826540">
                <a:moveTo>
                  <a:pt x="0" y="1349945"/>
                </a:moveTo>
                <a:lnTo>
                  <a:pt x="4993024" y="0"/>
                </a:lnTo>
                <a:lnTo>
                  <a:pt x="6782931" y="6620302"/>
                </a:lnTo>
                <a:lnTo>
                  <a:pt x="2321435" y="7826540"/>
                </a:lnTo>
                <a:lnTo>
                  <a:pt x="82090" y="7826540"/>
                </a:lnTo>
                <a:cubicBezTo>
                  <a:pt x="36753" y="7826540"/>
                  <a:pt x="0" y="7789787"/>
                  <a:pt x="0" y="7744450"/>
                </a:cubicBezTo>
                <a:close/>
              </a:path>
            </a:pathLst>
          </a:custGeom>
          <a:solidFill>
            <a:schemeClr val="bg1">
              <a:alpha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rot="-4500000">
            <a:off x="-633894" y="2921988"/>
            <a:ext cx="5064953" cy="1695631"/>
          </a:xfrm>
        </p:spPr>
        <p:txBody>
          <a:bodyPr/>
          <a:lstStyle/>
          <a:p>
            <a:r>
              <a:rPr lang="en-US" smtClean="0"/>
              <a:t>Click to edit Master title style</a:t>
            </a:r>
            <a:endParaRPr lang="en-US"/>
          </a:p>
        </p:txBody>
      </p:sp>
      <p:sp>
        <p:nvSpPr>
          <p:cNvPr id="3" name="Content Placeholder 2"/>
          <p:cNvSpPr>
            <a:spLocks noGrp="1"/>
          </p:cNvSpPr>
          <p:nvPr>
            <p:ph idx="1"/>
          </p:nvPr>
        </p:nvSpPr>
        <p:spPr>
          <a:xfrm rot="900000">
            <a:off x="3479028" y="959716"/>
            <a:ext cx="4658735" cy="5077623"/>
          </a:xfrm>
        </p:spPr>
        <p:txBody>
          <a:bodyPr anchor="ct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rot="900000">
            <a:off x="1690988" y="608314"/>
            <a:ext cx="1789355" cy="365125"/>
          </a:xfrm>
        </p:spPr>
        <p:txBody>
          <a:bodyPr/>
          <a:lstStyle/>
          <a:p>
            <a:fld id="{9D189D7B-CF72-4D0C-8DF3-4FF7F675363D}" type="datetimeFigureOut">
              <a:rPr lang="el-GR" smtClean="0"/>
              <a:t>7/10/2014</a:t>
            </a:fld>
            <a:endParaRPr lang="el-GR"/>
          </a:p>
        </p:txBody>
      </p:sp>
      <p:sp>
        <p:nvSpPr>
          <p:cNvPr id="5" name="Footer Placeholder 4"/>
          <p:cNvSpPr>
            <a:spLocks noGrp="1"/>
          </p:cNvSpPr>
          <p:nvPr>
            <p:ph type="ftr" sz="quarter" idx="11"/>
          </p:nvPr>
        </p:nvSpPr>
        <p:spPr>
          <a:xfrm rot="900000">
            <a:off x="3103620" y="6177546"/>
            <a:ext cx="2392237" cy="365125"/>
          </a:xfrm>
        </p:spPr>
        <p:txBody>
          <a:bodyPr/>
          <a:lstStyle/>
          <a:p>
            <a:endParaRPr lang="el-GR"/>
          </a:p>
        </p:txBody>
      </p:sp>
      <p:sp>
        <p:nvSpPr>
          <p:cNvPr id="6" name="Slide Number Placeholder 5"/>
          <p:cNvSpPr>
            <a:spLocks noGrp="1"/>
          </p:cNvSpPr>
          <p:nvPr>
            <p:ph type="sldNum" sz="quarter" idx="12"/>
          </p:nvPr>
        </p:nvSpPr>
        <p:spPr>
          <a:xfrm rot="900000">
            <a:off x="1265370" y="300797"/>
            <a:ext cx="2287319" cy="365125"/>
          </a:xfrm>
        </p:spPr>
        <p:txBody>
          <a:bodyPr/>
          <a:lstStyle/>
          <a:p>
            <a:fld id="{CC5834E2-5597-45B8-90FD-F820411DADC8}" type="slidenum">
              <a:rPr lang="el-GR" smtClean="0"/>
              <a:t>‹#›</a:t>
            </a:fld>
            <a:endParaRPr lang="el-GR"/>
          </a:p>
        </p:txBody>
      </p:sp>
    </p:spTree>
  </p:cSld>
  <p:clrMapOvr>
    <a:masterClrMapping/>
  </p:clrMapOvr>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7" name="Rounded Rectangle 16"/>
          <p:cNvSpPr/>
          <p:nvPr/>
        </p:nvSpPr>
        <p:spPr>
          <a:xfrm rot="900000">
            <a:off x="-57216" y="-1017685"/>
            <a:ext cx="7411427" cy="3438177"/>
          </a:xfrm>
          <a:custGeom>
            <a:avLst/>
            <a:gdLst/>
            <a:ahLst/>
            <a:cxnLst/>
            <a:rect l="l" t="t" r="r" b="b"/>
            <a:pathLst>
              <a:path w="7411427" h="3438177">
                <a:moveTo>
                  <a:pt x="0" y="1985886"/>
                </a:moveTo>
                <a:lnTo>
                  <a:pt x="7411427" y="0"/>
                </a:lnTo>
                <a:lnTo>
                  <a:pt x="7411427" y="3356087"/>
                </a:lnTo>
                <a:cubicBezTo>
                  <a:pt x="7411427" y="3401424"/>
                  <a:pt x="7374674" y="3438177"/>
                  <a:pt x="7329337" y="3438177"/>
                </a:cubicBezTo>
                <a:lnTo>
                  <a:pt x="389140" y="3438177"/>
                </a:lnTo>
                <a:close/>
              </a:path>
            </a:pathLst>
          </a:custGeom>
          <a:solidFill>
            <a:schemeClr val="bg1">
              <a:alpha val="2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17"/>
          <p:cNvSpPr/>
          <p:nvPr/>
        </p:nvSpPr>
        <p:spPr>
          <a:xfrm rot="900000">
            <a:off x="-776641" y="2417820"/>
            <a:ext cx="6998365" cy="5080081"/>
          </a:xfrm>
          <a:custGeom>
            <a:avLst/>
            <a:gdLst/>
            <a:ahLst/>
            <a:cxnLst/>
            <a:rect l="l" t="t" r="r" b="b"/>
            <a:pathLst>
              <a:path w="6998365" h="5080081">
                <a:moveTo>
                  <a:pt x="0" y="0"/>
                </a:moveTo>
                <a:lnTo>
                  <a:pt x="6916275" y="0"/>
                </a:lnTo>
                <a:cubicBezTo>
                  <a:pt x="6961612" y="0"/>
                  <a:pt x="6998365" y="36753"/>
                  <a:pt x="6998365" y="82090"/>
                </a:cubicBezTo>
                <a:lnTo>
                  <a:pt x="6998365" y="3569608"/>
                </a:lnTo>
                <a:lnTo>
                  <a:pt x="1361203" y="5080081"/>
                </a:lnTo>
                <a:close/>
              </a:path>
            </a:pathLst>
          </a:custGeom>
          <a:solidFill>
            <a:schemeClr val="bg1">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ed Rectangle 18"/>
          <p:cNvSpPr/>
          <p:nvPr/>
        </p:nvSpPr>
        <p:spPr>
          <a:xfrm rot="900000">
            <a:off x="6338067" y="3775812"/>
            <a:ext cx="3102275" cy="3544033"/>
          </a:xfrm>
          <a:custGeom>
            <a:avLst/>
            <a:gdLst/>
            <a:ahLst/>
            <a:cxnLst/>
            <a:rect l="l" t="t" r="r" b="b"/>
            <a:pathLst>
              <a:path w="3102275" h="3544033">
                <a:moveTo>
                  <a:pt x="50137" y="6451"/>
                </a:moveTo>
                <a:cubicBezTo>
                  <a:pt x="59958" y="2297"/>
                  <a:pt x="70756" y="0"/>
                  <a:pt x="82090" y="0"/>
                </a:cubicBezTo>
                <a:lnTo>
                  <a:pt x="2375388" y="0"/>
                </a:lnTo>
                <a:lnTo>
                  <a:pt x="3102275" y="2712781"/>
                </a:lnTo>
                <a:lnTo>
                  <a:pt x="0" y="3544033"/>
                </a:lnTo>
                <a:lnTo>
                  <a:pt x="0" y="82090"/>
                </a:lnTo>
                <a:cubicBezTo>
                  <a:pt x="0" y="48087"/>
                  <a:pt x="20673" y="18913"/>
                  <a:pt x="50137" y="6451"/>
                </a:cubicBezTo>
                <a:close/>
              </a:path>
            </a:pathLst>
          </a:custGeom>
          <a:solidFill>
            <a:schemeClr val="bg1">
              <a:alpha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ounded Rectangle 19"/>
          <p:cNvSpPr/>
          <p:nvPr/>
        </p:nvSpPr>
        <p:spPr>
          <a:xfrm rot="900000">
            <a:off x="7327879" y="-104312"/>
            <a:ext cx="2350627" cy="3820866"/>
          </a:xfrm>
          <a:custGeom>
            <a:avLst/>
            <a:gdLst/>
            <a:ahLst/>
            <a:cxnLst/>
            <a:rect l="l" t="t" r="r" b="b"/>
            <a:pathLst>
              <a:path w="2350627" h="3820866">
                <a:moveTo>
                  <a:pt x="1" y="355523"/>
                </a:moveTo>
                <a:lnTo>
                  <a:pt x="1326829" y="0"/>
                </a:lnTo>
                <a:lnTo>
                  <a:pt x="2350627" y="3820866"/>
                </a:lnTo>
                <a:lnTo>
                  <a:pt x="82091" y="3820866"/>
                </a:lnTo>
                <a:cubicBezTo>
                  <a:pt x="36754" y="3820866"/>
                  <a:pt x="1" y="3784113"/>
                  <a:pt x="0" y="3738776"/>
                </a:cubicBezTo>
                <a:close/>
              </a:path>
            </a:pathLst>
          </a:custGeom>
          <a:solidFill>
            <a:schemeClr val="bg1">
              <a:alpha val="3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rot="900000">
            <a:off x="534986" y="2921829"/>
            <a:ext cx="5690855" cy="1570680"/>
          </a:xfrm>
        </p:spPr>
        <p:txBody>
          <a:bodyPr anchor="b">
            <a:noAutofit/>
          </a:bodyPr>
          <a:lstStyle>
            <a:lvl1pPr algn="r">
              <a:defRPr sz="4800" b="0" cap="none" baseline="0"/>
            </a:lvl1pPr>
          </a:lstStyle>
          <a:p>
            <a:r>
              <a:rPr lang="en-US" smtClean="0"/>
              <a:t>Click to edit Master title style</a:t>
            </a:r>
            <a:endParaRPr lang="en-US" dirty="0"/>
          </a:p>
        </p:txBody>
      </p:sp>
      <p:sp>
        <p:nvSpPr>
          <p:cNvPr id="3" name="Text Placeholder 2"/>
          <p:cNvSpPr>
            <a:spLocks noGrp="1"/>
          </p:cNvSpPr>
          <p:nvPr>
            <p:ph type="body" idx="1"/>
          </p:nvPr>
        </p:nvSpPr>
        <p:spPr>
          <a:xfrm rot="900000">
            <a:off x="537849" y="4494201"/>
            <a:ext cx="5271544" cy="1500187"/>
          </a:xfrm>
        </p:spPr>
        <p:txBody>
          <a:bodyPr anchor="t">
            <a:normAutofit/>
          </a:bodyPr>
          <a:lstStyle>
            <a:lvl1pPr marL="0" indent="0" algn="r">
              <a:buNone/>
              <a:defRPr sz="24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rot="900000">
            <a:off x="6878368" y="3761385"/>
            <a:ext cx="1524000" cy="365125"/>
          </a:xfrm>
        </p:spPr>
        <p:txBody>
          <a:bodyPr/>
          <a:lstStyle>
            <a:lvl1pPr algn="l">
              <a:defRPr/>
            </a:lvl1pPr>
          </a:lstStyle>
          <a:p>
            <a:fld id="{9D189D7B-CF72-4D0C-8DF3-4FF7F675363D}" type="datetimeFigureOut">
              <a:rPr lang="el-GR" smtClean="0"/>
              <a:t>7/10/2014</a:t>
            </a:fld>
            <a:endParaRPr lang="el-GR"/>
          </a:p>
        </p:txBody>
      </p:sp>
      <p:sp>
        <p:nvSpPr>
          <p:cNvPr id="5" name="Footer Placeholder 4"/>
          <p:cNvSpPr>
            <a:spLocks noGrp="1"/>
          </p:cNvSpPr>
          <p:nvPr>
            <p:ph type="ftr" sz="quarter" idx="11"/>
          </p:nvPr>
        </p:nvSpPr>
        <p:spPr>
          <a:xfrm rot="900000">
            <a:off x="7056965" y="3170795"/>
            <a:ext cx="1926305" cy="365125"/>
          </a:xfrm>
        </p:spPr>
        <p:txBody>
          <a:bodyPr/>
          <a:lstStyle/>
          <a:p>
            <a:endParaRPr lang="el-GR"/>
          </a:p>
        </p:txBody>
      </p:sp>
      <p:sp>
        <p:nvSpPr>
          <p:cNvPr id="6" name="Slide Number Placeholder 5"/>
          <p:cNvSpPr>
            <a:spLocks noGrp="1"/>
          </p:cNvSpPr>
          <p:nvPr>
            <p:ph type="sldNum" sz="quarter" idx="12"/>
          </p:nvPr>
        </p:nvSpPr>
        <p:spPr>
          <a:xfrm rot="900000" flipH="1">
            <a:off x="7176363" y="2661157"/>
            <a:ext cx="683979" cy="365125"/>
          </a:xfrm>
        </p:spPr>
        <p:txBody>
          <a:bodyPr/>
          <a:lstStyle>
            <a:lvl1pPr algn="l">
              <a:defRPr/>
            </a:lvl1pPr>
          </a:lstStyle>
          <a:p>
            <a:fld id="{CC5834E2-5597-45B8-90FD-F820411DADC8}" type="slidenum">
              <a:rPr lang="el-GR" smtClean="0"/>
              <a:t>‹#›</a:t>
            </a:fld>
            <a:endParaRPr lang="el-GR"/>
          </a:p>
        </p:txBody>
      </p:sp>
    </p:spTree>
  </p:cSld>
  <p:clrMapOvr>
    <a:masterClrMapping/>
  </p:clrMapOvr>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7" name="Rounded Rectangle 16"/>
          <p:cNvSpPr/>
          <p:nvPr/>
        </p:nvSpPr>
        <p:spPr>
          <a:xfrm rot="20707748">
            <a:off x="-883225" y="-625990"/>
            <a:ext cx="7439907" cy="7344599"/>
          </a:xfrm>
          <a:custGeom>
            <a:avLst/>
            <a:gdLst/>
            <a:ahLst/>
            <a:cxnLst/>
            <a:rect l="l" t="t" r="r" b="b"/>
            <a:pathLst>
              <a:path w="7439907" h="7344599">
                <a:moveTo>
                  <a:pt x="1760047" y="0"/>
                </a:moveTo>
                <a:lnTo>
                  <a:pt x="7439906" y="1508202"/>
                </a:lnTo>
                <a:lnTo>
                  <a:pt x="7439907" y="7262509"/>
                </a:lnTo>
                <a:cubicBezTo>
                  <a:pt x="7439906" y="7307846"/>
                  <a:pt x="7403153" y="7344599"/>
                  <a:pt x="7357816" y="7344599"/>
                </a:cubicBezTo>
                <a:lnTo>
                  <a:pt x="2697558" y="7344599"/>
                </a:lnTo>
                <a:lnTo>
                  <a:pt x="0" y="6628303"/>
                </a:lnTo>
                <a:close/>
              </a:path>
            </a:pathLst>
          </a:custGeom>
          <a:solidFill>
            <a:schemeClr val="bg1">
              <a:alpha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17"/>
          <p:cNvSpPr/>
          <p:nvPr/>
        </p:nvSpPr>
        <p:spPr>
          <a:xfrm rot="20707748">
            <a:off x="3237537" y="6275496"/>
            <a:ext cx="4387395" cy="1165008"/>
          </a:xfrm>
          <a:custGeom>
            <a:avLst/>
            <a:gdLst/>
            <a:ahLst/>
            <a:cxnLst/>
            <a:rect l="l" t="t" r="r" b="b"/>
            <a:pathLst>
              <a:path w="4387395" h="1165008">
                <a:moveTo>
                  <a:pt x="4337258" y="6451"/>
                </a:moveTo>
                <a:cubicBezTo>
                  <a:pt x="4366722" y="18913"/>
                  <a:pt x="4387395" y="48087"/>
                  <a:pt x="4387395" y="82090"/>
                </a:cubicBezTo>
                <a:lnTo>
                  <a:pt x="4387395" y="1165008"/>
                </a:lnTo>
                <a:lnTo>
                  <a:pt x="0" y="0"/>
                </a:lnTo>
                <a:lnTo>
                  <a:pt x="4305305" y="0"/>
                </a:lnTo>
                <a:cubicBezTo>
                  <a:pt x="4316639" y="0"/>
                  <a:pt x="4327437" y="2297"/>
                  <a:pt x="4337258" y="6451"/>
                </a:cubicBezTo>
                <a:close/>
              </a:path>
            </a:pathLst>
          </a:custGeom>
          <a:solidFill>
            <a:schemeClr val="bg1">
              <a:alpha val="3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ed Rectangle 18"/>
          <p:cNvSpPr/>
          <p:nvPr/>
        </p:nvSpPr>
        <p:spPr>
          <a:xfrm rot="20707748">
            <a:off x="7660698" y="5462349"/>
            <a:ext cx="1709024" cy="1536003"/>
          </a:xfrm>
          <a:custGeom>
            <a:avLst/>
            <a:gdLst/>
            <a:ahLst/>
            <a:cxnLst/>
            <a:rect l="l" t="t" r="r" b="b"/>
            <a:pathLst>
              <a:path w="1709024" h="1536003">
                <a:moveTo>
                  <a:pt x="1709024" y="0"/>
                </a:moveTo>
                <a:lnTo>
                  <a:pt x="1301161" y="1536003"/>
                </a:lnTo>
                <a:lnTo>
                  <a:pt x="0" y="1190500"/>
                </a:lnTo>
                <a:lnTo>
                  <a:pt x="0" y="82090"/>
                </a:lnTo>
                <a:cubicBezTo>
                  <a:pt x="0" y="36753"/>
                  <a:pt x="36753" y="0"/>
                  <a:pt x="82090" y="0"/>
                </a:cubicBezTo>
                <a:close/>
              </a:path>
            </a:pathLst>
          </a:custGeom>
          <a:solidFill>
            <a:schemeClr val="bg1">
              <a:alpha val="2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ed Rectangle 19"/>
          <p:cNvSpPr/>
          <p:nvPr/>
        </p:nvSpPr>
        <p:spPr>
          <a:xfrm rot="20707748">
            <a:off x="6667944" y="-490547"/>
            <a:ext cx="3064333" cy="5811872"/>
          </a:xfrm>
          <a:custGeom>
            <a:avLst/>
            <a:gdLst/>
            <a:ahLst/>
            <a:cxnLst/>
            <a:rect l="l" t="t" r="r" b="b"/>
            <a:pathLst>
              <a:path w="3064333" h="5811872">
                <a:moveTo>
                  <a:pt x="0" y="0"/>
                </a:moveTo>
                <a:lnTo>
                  <a:pt x="3064333" y="813688"/>
                </a:lnTo>
                <a:lnTo>
                  <a:pt x="1737140" y="5811872"/>
                </a:lnTo>
                <a:lnTo>
                  <a:pt x="82090" y="5811872"/>
                </a:lnTo>
                <a:cubicBezTo>
                  <a:pt x="36753" y="5811872"/>
                  <a:pt x="0" y="5775119"/>
                  <a:pt x="0" y="5729782"/>
                </a:cubicBezTo>
                <a:close/>
              </a:path>
            </a:pathLst>
          </a:custGeom>
          <a:solidFill>
            <a:schemeClr val="bg1">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rot="4500000">
            <a:off x="5171893" y="2231024"/>
            <a:ext cx="4820301" cy="1436159"/>
          </a:xfrm>
        </p:spPr>
        <p:txBody>
          <a:bodyPr/>
          <a:lstStyle/>
          <a:p>
            <a:r>
              <a:rPr lang="en-US" smtClean="0"/>
              <a:t>Click to edit Master title style</a:t>
            </a:r>
            <a:endParaRPr lang="en-US"/>
          </a:p>
        </p:txBody>
      </p:sp>
      <p:sp>
        <p:nvSpPr>
          <p:cNvPr id="3" name="Content Placeholder 2"/>
          <p:cNvSpPr>
            <a:spLocks noGrp="1"/>
          </p:cNvSpPr>
          <p:nvPr>
            <p:ph sz="half" idx="1"/>
          </p:nvPr>
        </p:nvSpPr>
        <p:spPr>
          <a:xfrm rot="-900000">
            <a:off x="1014439" y="1335061"/>
            <a:ext cx="2578608" cy="48398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rot="-900000">
            <a:off x="3701032" y="618005"/>
            <a:ext cx="2580010" cy="4837176"/>
          </a:xfrm>
        </p:spPr>
        <p:txBody>
          <a:bodyPr anchor="t"/>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a:xfrm rot="-900000">
            <a:off x="7755919" y="5887412"/>
            <a:ext cx="1241980" cy="365125"/>
          </a:xfrm>
        </p:spPr>
        <p:txBody>
          <a:bodyPr/>
          <a:lstStyle>
            <a:lvl1pPr algn="l">
              <a:defRPr/>
            </a:lvl1pPr>
          </a:lstStyle>
          <a:p>
            <a:fld id="{9D189D7B-CF72-4D0C-8DF3-4FF7F675363D}" type="datetimeFigureOut">
              <a:rPr lang="el-GR" smtClean="0"/>
              <a:t>7/10/2014</a:t>
            </a:fld>
            <a:endParaRPr lang="el-GR"/>
          </a:p>
        </p:txBody>
      </p:sp>
      <p:sp>
        <p:nvSpPr>
          <p:cNvPr id="6" name="Footer Placeholder 5"/>
          <p:cNvSpPr>
            <a:spLocks noGrp="1"/>
          </p:cNvSpPr>
          <p:nvPr>
            <p:ph type="ftr" sz="quarter" idx="11"/>
          </p:nvPr>
        </p:nvSpPr>
        <p:spPr>
          <a:xfrm rot="-900000">
            <a:off x="4054658" y="5494374"/>
            <a:ext cx="3124200" cy="365125"/>
          </a:xfrm>
        </p:spPr>
        <p:txBody>
          <a:bodyPr/>
          <a:lstStyle>
            <a:lvl1pPr algn="r">
              <a:defRPr/>
            </a:lvl1pPr>
          </a:lstStyle>
          <a:p>
            <a:endParaRPr lang="el-GR"/>
          </a:p>
        </p:txBody>
      </p:sp>
      <p:sp>
        <p:nvSpPr>
          <p:cNvPr id="7" name="Slide Number Placeholder 6"/>
          <p:cNvSpPr>
            <a:spLocks noGrp="1"/>
          </p:cNvSpPr>
          <p:nvPr>
            <p:ph type="sldNum" sz="quarter" idx="12"/>
          </p:nvPr>
        </p:nvSpPr>
        <p:spPr>
          <a:xfrm rot="-900000">
            <a:off x="7690164" y="5643110"/>
            <a:ext cx="1241693" cy="365125"/>
          </a:xfrm>
        </p:spPr>
        <p:txBody>
          <a:bodyPr/>
          <a:lstStyle>
            <a:lvl1pPr algn="l">
              <a:defRPr/>
            </a:lvl1pPr>
          </a:lstStyle>
          <a:p>
            <a:fld id="{CC5834E2-5597-45B8-90FD-F820411DADC8}" type="slidenum">
              <a:rPr lang="el-GR" smtClean="0"/>
              <a:t>‹#›</a:t>
            </a:fld>
            <a:endParaRPr lang="el-GR"/>
          </a:p>
        </p:txBody>
      </p:sp>
    </p:spTree>
  </p:cSld>
  <p:clrMapOvr>
    <a:masterClrMapping/>
  </p:clrMapOvr>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53" name="Rounded Rectangle 52"/>
          <p:cNvSpPr/>
          <p:nvPr/>
        </p:nvSpPr>
        <p:spPr>
          <a:xfrm rot="20707748">
            <a:off x="-883225" y="-625990"/>
            <a:ext cx="7439907" cy="7344599"/>
          </a:xfrm>
          <a:custGeom>
            <a:avLst/>
            <a:gdLst/>
            <a:ahLst/>
            <a:cxnLst/>
            <a:rect l="l" t="t" r="r" b="b"/>
            <a:pathLst>
              <a:path w="7439907" h="7344599">
                <a:moveTo>
                  <a:pt x="1760047" y="0"/>
                </a:moveTo>
                <a:lnTo>
                  <a:pt x="7439906" y="1508202"/>
                </a:lnTo>
                <a:lnTo>
                  <a:pt x="7439907" y="7262509"/>
                </a:lnTo>
                <a:cubicBezTo>
                  <a:pt x="7439906" y="7307846"/>
                  <a:pt x="7403153" y="7344599"/>
                  <a:pt x="7357816" y="7344599"/>
                </a:cubicBezTo>
                <a:lnTo>
                  <a:pt x="2697558" y="7344599"/>
                </a:lnTo>
                <a:lnTo>
                  <a:pt x="0" y="6628303"/>
                </a:lnTo>
                <a:close/>
              </a:path>
            </a:pathLst>
          </a:custGeom>
          <a:solidFill>
            <a:schemeClr val="bg1">
              <a:alpha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ounded Rectangle 53"/>
          <p:cNvSpPr/>
          <p:nvPr/>
        </p:nvSpPr>
        <p:spPr>
          <a:xfrm rot="20707748">
            <a:off x="3237537" y="6275496"/>
            <a:ext cx="4387395" cy="1165008"/>
          </a:xfrm>
          <a:custGeom>
            <a:avLst/>
            <a:gdLst/>
            <a:ahLst/>
            <a:cxnLst/>
            <a:rect l="l" t="t" r="r" b="b"/>
            <a:pathLst>
              <a:path w="4387395" h="1165008">
                <a:moveTo>
                  <a:pt x="4337258" y="6451"/>
                </a:moveTo>
                <a:cubicBezTo>
                  <a:pt x="4366722" y="18913"/>
                  <a:pt x="4387395" y="48087"/>
                  <a:pt x="4387395" y="82090"/>
                </a:cubicBezTo>
                <a:lnTo>
                  <a:pt x="4387395" y="1165008"/>
                </a:lnTo>
                <a:lnTo>
                  <a:pt x="0" y="0"/>
                </a:lnTo>
                <a:lnTo>
                  <a:pt x="4305305" y="0"/>
                </a:lnTo>
                <a:cubicBezTo>
                  <a:pt x="4316639" y="0"/>
                  <a:pt x="4327437" y="2297"/>
                  <a:pt x="4337258" y="6451"/>
                </a:cubicBezTo>
                <a:close/>
              </a:path>
            </a:pathLst>
          </a:custGeom>
          <a:solidFill>
            <a:schemeClr val="bg1">
              <a:alpha val="3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ounded Rectangle 54"/>
          <p:cNvSpPr/>
          <p:nvPr/>
        </p:nvSpPr>
        <p:spPr>
          <a:xfrm rot="20707748">
            <a:off x="7660698" y="5462349"/>
            <a:ext cx="1709024" cy="1536003"/>
          </a:xfrm>
          <a:custGeom>
            <a:avLst/>
            <a:gdLst/>
            <a:ahLst/>
            <a:cxnLst/>
            <a:rect l="l" t="t" r="r" b="b"/>
            <a:pathLst>
              <a:path w="1709024" h="1536003">
                <a:moveTo>
                  <a:pt x="1709024" y="0"/>
                </a:moveTo>
                <a:lnTo>
                  <a:pt x="1301161" y="1536003"/>
                </a:lnTo>
                <a:lnTo>
                  <a:pt x="0" y="1190500"/>
                </a:lnTo>
                <a:lnTo>
                  <a:pt x="0" y="82090"/>
                </a:lnTo>
                <a:cubicBezTo>
                  <a:pt x="0" y="36753"/>
                  <a:pt x="36753" y="0"/>
                  <a:pt x="82090" y="0"/>
                </a:cubicBezTo>
                <a:close/>
              </a:path>
            </a:pathLst>
          </a:custGeom>
          <a:solidFill>
            <a:schemeClr val="bg1">
              <a:alpha val="2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ounded Rectangle 55"/>
          <p:cNvSpPr/>
          <p:nvPr/>
        </p:nvSpPr>
        <p:spPr>
          <a:xfrm rot="20707748">
            <a:off x="6667944" y="-490547"/>
            <a:ext cx="3064333" cy="5811872"/>
          </a:xfrm>
          <a:custGeom>
            <a:avLst/>
            <a:gdLst/>
            <a:ahLst/>
            <a:cxnLst/>
            <a:rect l="l" t="t" r="r" b="b"/>
            <a:pathLst>
              <a:path w="3064333" h="5811872">
                <a:moveTo>
                  <a:pt x="0" y="0"/>
                </a:moveTo>
                <a:lnTo>
                  <a:pt x="3064333" y="813688"/>
                </a:lnTo>
                <a:lnTo>
                  <a:pt x="1737140" y="5811872"/>
                </a:lnTo>
                <a:lnTo>
                  <a:pt x="82090" y="5811872"/>
                </a:lnTo>
                <a:cubicBezTo>
                  <a:pt x="36753" y="5811872"/>
                  <a:pt x="0" y="5775119"/>
                  <a:pt x="0" y="5729782"/>
                </a:cubicBezTo>
                <a:close/>
              </a:path>
            </a:pathLst>
          </a:custGeom>
          <a:solidFill>
            <a:schemeClr val="bg1">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rot="4500000">
            <a:off x="5175504" y="2231136"/>
            <a:ext cx="4818888" cy="1435608"/>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rot="-900000">
            <a:off x="854761" y="1406870"/>
            <a:ext cx="2213148" cy="759866"/>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rot="-900000">
            <a:off x="1120518" y="2227895"/>
            <a:ext cx="2578608" cy="39387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rot="-900000">
            <a:off x="3535709" y="687503"/>
            <a:ext cx="2214753" cy="753043"/>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rot="-900000">
            <a:off x="3808498" y="1495882"/>
            <a:ext cx="2578608" cy="395590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a:xfrm rot="-900000">
            <a:off x="7754112" y="5888736"/>
            <a:ext cx="1243584" cy="365125"/>
          </a:xfrm>
        </p:spPr>
        <p:txBody>
          <a:bodyPr/>
          <a:lstStyle>
            <a:lvl1pPr algn="l">
              <a:defRPr/>
            </a:lvl1pPr>
          </a:lstStyle>
          <a:p>
            <a:fld id="{9D189D7B-CF72-4D0C-8DF3-4FF7F675363D}" type="datetimeFigureOut">
              <a:rPr lang="el-GR" smtClean="0"/>
              <a:t>7/10/2014</a:t>
            </a:fld>
            <a:endParaRPr lang="el-GR"/>
          </a:p>
        </p:txBody>
      </p:sp>
      <p:sp>
        <p:nvSpPr>
          <p:cNvPr id="8" name="Footer Placeholder 7"/>
          <p:cNvSpPr>
            <a:spLocks noGrp="1"/>
          </p:cNvSpPr>
          <p:nvPr>
            <p:ph type="ftr" sz="quarter" idx="11"/>
          </p:nvPr>
        </p:nvSpPr>
        <p:spPr>
          <a:xfrm rot="-900000">
            <a:off x="4050792" y="5495544"/>
            <a:ext cx="3124200" cy="365125"/>
          </a:xfrm>
        </p:spPr>
        <p:txBody>
          <a:bodyPr/>
          <a:lstStyle>
            <a:lvl1pPr algn="r">
              <a:defRPr/>
            </a:lvl1pPr>
          </a:lstStyle>
          <a:p>
            <a:endParaRPr lang="el-GR"/>
          </a:p>
        </p:txBody>
      </p:sp>
      <p:sp>
        <p:nvSpPr>
          <p:cNvPr id="9" name="Slide Number Placeholder 8"/>
          <p:cNvSpPr>
            <a:spLocks noGrp="1"/>
          </p:cNvSpPr>
          <p:nvPr>
            <p:ph type="sldNum" sz="quarter" idx="12"/>
          </p:nvPr>
        </p:nvSpPr>
        <p:spPr>
          <a:xfrm rot="-900000">
            <a:off x="7690104" y="5641848"/>
            <a:ext cx="1243584" cy="365125"/>
          </a:xfrm>
        </p:spPr>
        <p:txBody>
          <a:bodyPr/>
          <a:lstStyle>
            <a:lvl1pPr algn="l">
              <a:defRPr/>
            </a:lvl1pPr>
          </a:lstStyle>
          <a:p>
            <a:fld id="{CC5834E2-5597-45B8-90FD-F820411DADC8}" type="slidenum">
              <a:rPr lang="el-GR" smtClean="0"/>
              <a:t>‹#›</a:t>
            </a:fld>
            <a:endParaRPr lang="el-GR"/>
          </a:p>
        </p:txBody>
      </p:sp>
    </p:spTree>
  </p:cSld>
  <p:clrMapOvr>
    <a:masterClrMapping/>
  </p:clrMapOvr>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1" name="Rounded Rectangle 20"/>
          <p:cNvSpPr/>
          <p:nvPr/>
        </p:nvSpPr>
        <p:spPr>
          <a:xfrm rot="907748">
            <a:off x="-865440" y="850599"/>
            <a:ext cx="3615441" cy="6151724"/>
          </a:xfrm>
          <a:custGeom>
            <a:avLst/>
            <a:gdLst/>
            <a:ahLst/>
            <a:cxnLst/>
            <a:rect l="l" t="t" r="r" b="b"/>
            <a:pathLst>
              <a:path w="3615441" h="6151724">
                <a:moveTo>
                  <a:pt x="0" y="0"/>
                </a:moveTo>
                <a:lnTo>
                  <a:pt x="3533351" y="0"/>
                </a:lnTo>
                <a:cubicBezTo>
                  <a:pt x="3578688" y="0"/>
                  <a:pt x="3615441" y="36753"/>
                  <a:pt x="3615441" y="82090"/>
                </a:cubicBezTo>
                <a:lnTo>
                  <a:pt x="3615441" y="5623909"/>
                </a:lnTo>
                <a:lnTo>
                  <a:pt x="1663219" y="6151724"/>
                </a:lnTo>
                <a:close/>
              </a:path>
            </a:pathLst>
          </a:custGeom>
          <a:solidFill>
            <a:schemeClr val="bg1">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ounded Rectangle 21"/>
          <p:cNvSpPr/>
          <p:nvPr/>
        </p:nvSpPr>
        <p:spPr>
          <a:xfrm rot="907748">
            <a:off x="17749" y="-511509"/>
            <a:ext cx="3735394" cy="1387781"/>
          </a:xfrm>
          <a:custGeom>
            <a:avLst/>
            <a:gdLst/>
            <a:ahLst/>
            <a:cxnLst/>
            <a:rect l="l" t="t" r="r" b="b"/>
            <a:pathLst>
              <a:path w="3735394" h="1387781">
                <a:moveTo>
                  <a:pt x="0" y="1009924"/>
                </a:moveTo>
                <a:lnTo>
                  <a:pt x="3735394" y="0"/>
                </a:lnTo>
                <a:lnTo>
                  <a:pt x="3735394" y="1305691"/>
                </a:lnTo>
                <a:cubicBezTo>
                  <a:pt x="3735394" y="1351028"/>
                  <a:pt x="3698641" y="1387781"/>
                  <a:pt x="3653304" y="1387781"/>
                </a:cubicBezTo>
                <a:lnTo>
                  <a:pt x="102160" y="1387781"/>
                </a:lnTo>
                <a:close/>
              </a:path>
            </a:pathLst>
          </a:custGeom>
          <a:solidFill>
            <a:schemeClr val="bg1">
              <a:alpha val="3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ed Rectangle 22"/>
          <p:cNvSpPr/>
          <p:nvPr/>
        </p:nvSpPr>
        <p:spPr>
          <a:xfrm rot="907748">
            <a:off x="2146801" y="6590199"/>
            <a:ext cx="1981025" cy="535602"/>
          </a:xfrm>
          <a:custGeom>
            <a:avLst/>
            <a:gdLst/>
            <a:ahLst/>
            <a:cxnLst/>
            <a:rect l="l" t="t" r="r" b="b"/>
            <a:pathLst>
              <a:path w="1981025" h="535602">
                <a:moveTo>
                  <a:pt x="50137" y="6451"/>
                </a:moveTo>
                <a:cubicBezTo>
                  <a:pt x="59958" y="2297"/>
                  <a:pt x="70756" y="0"/>
                  <a:pt x="82090" y="0"/>
                </a:cubicBezTo>
                <a:lnTo>
                  <a:pt x="1981025" y="0"/>
                </a:lnTo>
                <a:lnTo>
                  <a:pt x="0" y="535602"/>
                </a:lnTo>
                <a:lnTo>
                  <a:pt x="0" y="82090"/>
                </a:lnTo>
                <a:cubicBezTo>
                  <a:pt x="0" y="48087"/>
                  <a:pt x="20674" y="18913"/>
                  <a:pt x="50137" y="6451"/>
                </a:cubicBezTo>
                <a:close/>
              </a:path>
            </a:pathLst>
          </a:custGeom>
          <a:solidFill>
            <a:schemeClr val="bg1">
              <a:alpha val="2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ounded Rectangle 23"/>
          <p:cNvSpPr/>
          <p:nvPr/>
        </p:nvSpPr>
        <p:spPr>
          <a:xfrm rot="907748">
            <a:off x="3185141" y="-553633"/>
            <a:ext cx="6782931" cy="7826540"/>
          </a:xfrm>
          <a:custGeom>
            <a:avLst/>
            <a:gdLst/>
            <a:ahLst/>
            <a:cxnLst/>
            <a:rect l="l" t="t" r="r" b="b"/>
            <a:pathLst>
              <a:path w="6782931" h="7826540">
                <a:moveTo>
                  <a:pt x="0" y="1349945"/>
                </a:moveTo>
                <a:lnTo>
                  <a:pt x="4993024" y="0"/>
                </a:lnTo>
                <a:lnTo>
                  <a:pt x="6782931" y="6620302"/>
                </a:lnTo>
                <a:lnTo>
                  <a:pt x="2321435" y="7826540"/>
                </a:lnTo>
                <a:lnTo>
                  <a:pt x="82090" y="7826540"/>
                </a:lnTo>
                <a:cubicBezTo>
                  <a:pt x="36753" y="7826540"/>
                  <a:pt x="0" y="7789787"/>
                  <a:pt x="0" y="7744450"/>
                </a:cubicBezTo>
                <a:close/>
              </a:path>
            </a:pathLst>
          </a:custGeom>
          <a:solidFill>
            <a:schemeClr val="bg1">
              <a:alpha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rot="-4500000">
            <a:off x="-630936" y="2926080"/>
            <a:ext cx="5065776" cy="1691640"/>
          </a:xfrm>
        </p:spPr>
        <p:txBody>
          <a:bodyPr/>
          <a:lstStyle/>
          <a:p>
            <a:r>
              <a:rPr lang="en-US" smtClean="0"/>
              <a:t>Click to edit Master title style</a:t>
            </a:r>
            <a:endParaRPr lang="en-US"/>
          </a:p>
        </p:txBody>
      </p:sp>
      <p:sp>
        <p:nvSpPr>
          <p:cNvPr id="3" name="Date Placeholder 2"/>
          <p:cNvSpPr>
            <a:spLocks noGrp="1"/>
          </p:cNvSpPr>
          <p:nvPr>
            <p:ph type="dt" sz="half" idx="10"/>
          </p:nvPr>
        </p:nvSpPr>
        <p:spPr>
          <a:xfrm rot="900000">
            <a:off x="1691640" y="612648"/>
            <a:ext cx="1792224" cy="365125"/>
          </a:xfrm>
        </p:spPr>
        <p:txBody>
          <a:bodyPr/>
          <a:lstStyle/>
          <a:p>
            <a:fld id="{9D189D7B-CF72-4D0C-8DF3-4FF7F675363D}" type="datetimeFigureOut">
              <a:rPr lang="el-GR" smtClean="0"/>
              <a:t>7/10/2014</a:t>
            </a:fld>
            <a:endParaRPr lang="el-GR"/>
          </a:p>
        </p:txBody>
      </p:sp>
      <p:sp>
        <p:nvSpPr>
          <p:cNvPr id="4" name="Footer Placeholder 3"/>
          <p:cNvSpPr>
            <a:spLocks noGrp="1"/>
          </p:cNvSpPr>
          <p:nvPr>
            <p:ph type="ftr" sz="quarter" idx="11"/>
          </p:nvPr>
        </p:nvSpPr>
        <p:spPr>
          <a:xfrm rot="900000">
            <a:off x="2493721" y="6101033"/>
            <a:ext cx="3052113" cy="365125"/>
          </a:xfrm>
        </p:spPr>
        <p:txBody>
          <a:bodyPr/>
          <a:lstStyle/>
          <a:p>
            <a:endParaRPr lang="el-GR"/>
          </a:p>
        </p:txBody>
      </p:sp>
      <p:sp>
        <p:nvSpPr>
          <p:cNvPr id="5" name="Slide Number Placeholder 4"/>
          <p:cNvSpPr>
            <a:spLocks noGrp="1"/>
          </p:cNvSpPr>
          <p:nvPr>
            <p:ph type="sldNum" sz="quarter" idx="12"/>
          </p:nvPr>
        </p:nvSpPr>
        <p:spPr>
          <a:xfrm rot="900000">
            <a:off x="1261872" y="301752"/>
            <a:ext cx="2286000" cy="365125"/>
          </a:xfrm>
        </p:spPr>
        <p:txBody>
          <a:bodyPr/>
          <a:lstStyle/>
          <a:p>
            <a:fld id="{CC5834E2-5597-45B8-90FD-F820411DADC8}" type="slidenum">
              <a:rPr lang="el-GR" smtClean="0"/>
              <a:t>‹#›</a:t>
            </a:fld>
            <a:endParaRPr lang="el-GR"/>
          </a:p>
        </p:txBody>
      </p:sp>
    </p:spTree>
  </p:cSld>
  <p:clrMapOvr>
    <a:masterClrMapping/>
  </p:clrMapOvr>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2" name="Rounded Rectangle 11"/>
          <p:cNvSpPr/>
          <p:nvPr/>
        </p:nvSpPr>
        <p:spPr>
          <a:xfrm rot="900000">
            <a:off x="-372248" y="-1218153"/>
            <a:ext cx="8577953" cy="6344114"/>
          </a:xfrm>
          <a:custGeom>
            <a:avLst/>
            <a:gdLst/>
            <a:ahLst/>
            <a:cxnLst/>
            <a:rect l="l" t="t" r="r" b="b"/>
            <a:pathLst>
              <a:path w="8577953" h="6344114">
                <a:moveTo>
                  <a:pt x="0" y="2298455"/>
                </a:moveTo>
                <a:lnTo>
                  <a:pt x="8577953" y="0"/>
                </a:lnTo>
                <a:lnTo>
                  <a:pt x="8577953" y="6262024"/>
                </a:lnTo>
                <a:cubicBezTo>
                  <a:pt x="8577953" y="6307361"/>
                  <a:pt x="8541200" y="6344113"/>
                  <a:pt x="8495863" y="6344113"/>
                </a:cubicBezTo>
                <a:lnTo>
                  <a:pt x="1084031" y="6344114"/>
                </a:lnTo>
                <a:close/>
              </a:path>
            </a:pathLst>
          </a:custGeom>
          <a:solidFill>
            <a:schemeClr val="bg1">
              <a:alpha val="2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p:cNvSpPr/>
          <p:nvPr/>
        </p:nvSpPr>
        <p:spPr>
          <a:xfrm rot="900000">
            <a:off x="-449071" y="5207889"/>
            <a:ext cx="7470000" cy="2486713"/>
          </a:xfrm>
          <a:custGeom>
            <a:avLst/>
            <a:gdLst/>
            <a:ahLst/>
            <a:cxnLst/>
            <a:rect l="l" t="t" r="r" b="b"/>
            <a:pathLst>
              <a:path w="7470000" h="2486713">
                <a:moveTo>
                  <a:pt x="0" y="0"/>
                </a:moveTo>
                <a:lnTo>
                  <a:pt x="7387910" y="0"/>
                </a:lnTo>
                <a:cubicBezTo>
                  <a:pt x="7433247" y="0"/>
                  <a:pt x="7470000" y="36753"/>
                  <a:pt x="7470000" y="82090"/>
                </a:cubicBezTo>
                <a:lnTo>
                  <a:pt x="7470000" y="663670"/>
                </a:lnTo>
                <a:lnTo>
                  <a:pt x="666313" y="2486713"/>
                </a:lnTo>
                <a:close/>
              </a:path>
            </a:pathLst>
          </a:custGeom>
          <a:solidFill>
            <a:schemeClr val="bg1">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p:cNvSpPr/>
          <p:nvPr/>
        </p:nvSpPr>
        <p:spPr>
          <a:xfrm rot="900000">
            <a:off x="7192310" y="6483326"/>
            <a:ext cx="1932834" cy="635630"/>
          </a:xfrm>
          <a:custGeom>
            <a:avLst/>
            <a:gdLst/>
            <a:ahLst/>
            <a:cxnLst/>
            <a:rect l="l" t="t" r="r" b="b"/>
            <a:pathLst>
              <a:path w="1932834" h="635630">
                <a:moveTo>
                  <a:pt x="50137" y="6451"/>
                </a:moveTo>
                <a:cubicBezTo>
                  <a:pt x="59958" y="2297"/>
                  <a:pt x="70756" y="0"/>
                  <a:pt x="82090" y="0"/>
                </a:cubicBezTo>
                <a:lnTo>
                  <a:pt x="1901288" y="0"/>
                </a:lnTo>
                <a:lnTo>
                  <a:pt x="1932834" y="117729"/>
                </a:lnTo>
                <a:lnTo>
                  <a:pt x="0" y="635630"/>
                </a:lnTo>
                <a:lnTo>
                  <a:pt x="0" y="82090"/>
                </a:lnTo>
                <a:cubicBezTo>
                  <a:pt x="0" y="48087"/>
                  <a:pt x="20673" y="18913"/>
                  <a:pt x="50137" y="6451"/>
                </a:cubicBezTo>
                <a:close/>
              </a:path>
            </a:pathLst>
          </a:custGeom>
          <a:solidFill>
            <a:schemeClr val="bg1">
              <a:alpha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ounded Rectangle 14"/>
          <p:cNvSpPr/>
          <p:nvPr/>
        </p:nvSpPr>
        <p:spPr>
          <a:xfrm rot="900000">
            <a:off x="8127084" y="92392"/>
            <a:ext cx="1878991" cy="6414233"/>
          </a:xfrm>
          <a:custGeom>
            <a:avLst/>
            <a:gdLst/>
            <a:ahLst/>
            <a:cxnLst/>
            <a:rect l="l" t="t" r="r" b="b"/>
            <a:pathLst>
              <a:path w="1878991" h="6414233">
                <a:moveTo>
                  <a:pt x="0" y="42953"/>
                </a:moveTo>
                <a:lnTo>
                  <a:pt x="160303" y="0"/>
                </a:lnTo>
                <a:lnTo>
                  <a:pt x="1878991" y="6414233"/>
                </a:lnTo>
                <a:lnTo>
                  <a:pt x="82090" y="6414233"/>
                </a:lnTo>
                <a:cubicBezTo>
                  <a:pt x="36753" y="6414233"/>
                  <a:pt x="0" y="6377480"/>
                  <a:pt x="0" y="6332143"/>
                </a:cubicBezTo>
                <a:close/>
              </a:path>
            </a:pathLst>
          </a:custGeom>
          <a:solidFill>
            <a:schemeClr val="bg1">
              <a:alpha val="3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Date Placeholder 1"/>
          <p:cNvSpPr>
            <a:spLocks noGrp="1"/>
          </p:cNvSpPr>
          <p:nvPr>
            <p:ph type="dt" sz="half" idx="10"/>
          </p:nvPr>
        </p:nvSpPr>
        <p:spPr>
          <a:xfrm rot="900000">
            <a:off x="7521938" y="5927116"/>
            <a:ext cx="1524000" cy="365125"/>
          </a:xfrm>
        </p:spPr>
        <p:txBody>
          <a:bodyPr/>
          <a:lstStyle>
            <a:lvl1pPr algn="l">
              <a:defRPr/>
            </a:lvl1pPr>
          </a:lstStyle>
          <a:p>
            <a:fld id="{9D189D7B-CF72-4D0C-8DF3-4FF7F675363D}" type="datetimeFigureOut">
              <a:rPr lang="el-GR" smtClean="0"/>
              <a:t>7/10/2014</a:t>
            </a:fld>
            <a:endParaRPr lang="el-GR"/>
          </a:p>
        </p:txBody>
      </p:sp>
      <p:sp>
        <p:nvSpPr>
          <p:cNvPr id="3" name="Footer Placeholder 2"/>
          <p:cNvSpPr>
            <a:spLocks noGrp="1"/>
          </p:cNvSpPr>
          <p:nvPr>
            <p:ph type="ftr" sz="quarter" idx="11"/>
          </p:nvPr>
        </p:nvSpPr>
        <p:spPr>
          <a:xfrm rot="900000">
            <a:off x="3892286" y="5987296"/>
            <a:ext cx="3124200" cy="295162"/>
          </a:xfrm>
        </p:spPr>
        <p:txBody>
          <a:bodyPr/>
          <a:lstStyle>
            <a:lvl1pPr algn="r">
              <a:defRPr/>
            </a:lvl1pPr>
          </a:lstStyle>
          <a:p>
            <a:endParaRPr lang="el-GR"/>
          </a:p>
        </p:txBody>
      </p:sp>
      <p:sp>
        <p:nvSpPr>
          <p:cNvPr id="4" name="Slide Number Placeholder 3"/>
          <p:cNvSpPr>
            <a:spLocks noGrp="1"/>
          </p:cNvSpPr>
          <p:nvPr>
            <p:ph type="sldNum" sz="quarter" idx="12"/>
          </p:nvPr>
        </p:nvSpPr>
        <p:spPr>
          <a:xfrm rot="900000">
            <a:off x="7599046" y="5570110"/>
            <a:ext cx="716206" cy="365125"/>
          </a:xfrm>
        </p:spPr>
        <p:txBody>
          <a:bodyPr/>
          <a:lstStyle>
            <a:lvl1pPr algn="l">
              <a:defRPr/>
            </a:lvl1pPr>
          </a:lstStyle>
          <a:p>
            <a:fld id="{CC5834E2-5597-45B8-90FD-F820411DADC8}" type="slidenum">
              <a:rPr lang="el-GR" smtClean="0"/>
              <a:t>‹#›</a:t>
            </a:fld>
            <a:endParaRPr lang="el-GR"/>
          </a:p>
        </p:txBody>
      </p:sp>
    </p:spTree>
  </p:cSld>
  <p:clrMapOvr>
    <a:masterClrMapping/>
  </p:clrMapOvr>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3" name="Rounded Rectangle 12"/>
          <p:cNvSpPr/>
          <p:nvPr/>
        </p:nvSpPr>
        <p:spPr>
          <a:xfrm rot="20707748">
            <a:off x="-897260" y="-624538"/>
            <a:ext cx="7286946" cy="6041338"/>
          </a:xfrm>
          <a:custGeom>
            <a:avLst/>
            <a:gdLst/>
            <a:ahLst/>
            <a:cxnLst/>
            <a:rect l="l" t="t" r="r" b="b"/>
            <a:pathLst>
              <a:path w="7286946" h="6041338">
                <a:moveTo>
                  <a:pt x="1604186" y="0"/>
                </a:moveTo>
                <a:lnTo>
                  <a:pt x="7286946" y="1508972"/>
                </a:lnTo>
                <a:lnTo>
                  <a:pt x="7286946" y="5959247"/>
                </a:lnTo>
                <a:cubicBezTo>
                  <a:pt x="7286946" y="6004584"/>
                  <a:pt x="7250193" y="6041337"/>
                  <a:pt x="7204856" y="6041337"/>
                </a:cubicBezTo>
                <a:lnTo>
                  <a:pt x="0" y="6041338"/>
                </a:lnTo>
                <a:close/>
              </a:path>
            </a:pathLst>
          </a:custGeom>
          <a:solidFill>
            <a:schemeClr val="bg1">
              <a:alpha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p:cNvSpPr/>
          <p:nvPr/>
        </p:nvSpPr>
        <p:spPr>
          <a:xfrm rot="20707748">
            <a:off x="64806" y="5378153"/>
            <a:ext cx="7443151" cy="2476431"/>
          </a:xfrm>
          <a:custGeom>
            <a:avLst/>
            <a:gdLst/>
            <a:ahLst/>
            <a:cxnLst/>
            <a:rect l="l" t="t" r="r" b="b"/>
            <a:pathLst>
              <a:path w="7443151" h="2476431">
                <a:moveTo>
                  <a:pt x="7393013" y="6452"/>
                </a:moveTo>
                <a:cubicBezTo>
                  <a:pt x="7422477" y="18914"/>
                  <a:pt x="7443150" y="48087"/>
                  <a:pt x="7443150" y="82090"/>
                </a:cubicBezTo>
                <a:lnTo>
                  <a:pt x="7443151" y="2476431"/>
                </a:lnTo>
                <a:lnTo>
                  <a:pt x="0" y="500014"/>
                </a:lnTo>
                <a:lnTo>
                  <a:pt x="132771" y="1"/>
                </a:lnTo>
                <a:lnTo>
                  <a:pt x="7361060" y="1"/>
                </a:lnTo>
                <a:cubicBezTo>
                  <a:pt x="7372394" y="0"/>
                  <a:pt x="7383192" y="2298"/>
                  <a:pt x="7393013" y="6452"/>
                </a:cubicBezTo>
                <a:close/>
              </a:path>
            </a:pathLst>
          </a:custGeom>
          <a:solidFill>
            <a:schemeClr val="bg1">
              <a:alpha val="3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p:cNvSpPr/>
          <p:nvPr/>
        </p:nvSpPr>
        <p:spPr>
          <a:xfrm rot="20707748">
            <a:off x="7660994" y="5459931"/>
            <a:ext cx="1709023" cy="1538302"/>
          </a:xfrm>
          <a:custGeom>
            <a:avLst/>
            <a:gdLst/>
            <a:ahLst/>
            <a:cxnLst/>
            <a:rect l="l" t="t" r="r" b="b"/>
            <a:pathLst>
              <a:path w="1709023" h="1538302">
                <a:moveTo>
                  <a:pt x="1709023" y="0"/>
                </a:moveTo>
                <a:lnTo>
                  <a:pt x="1300550" y="1538302"/>
                </a:lnTo>
                <a:lnTo>
                  <a:pt x="0" y="1192960"/>
                </a:lnTo>
                <a:lnTo>
                  <a:pt x="0" y="82090"/>
                </a:lnTo>
                <a:cubicBezTo>
                  <a:pt x="0" y="36753"/>
                  <a:pt x="36753" y="0"/>
                  <a:pt x="82090" y="0"/>
                </a:cubicBezTo>
                <a:close/>
              </a:path>
            </a:pathLst>
          </a:custGeom>
          <a:solidFill>
            <a:schemeClr val="bg1">
              <a:alpha val="2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5"/>
          <p:cNvSpPr/>
          <p:nvPr/>
        </p:nvSpPr>
        <p:spPr>
          <a:xfrm rot="20707748">
            <a:off x="6673110" y="-489836"/>
            <a:ext cx="3059119" cy="5809409"/>
          </a:xfrm>
          <a:custGeom>
            <a:avLst/>
            <a:gdLst/>
            <a:ahLst/>
            <a:cxnLst/>
            <a:rect l="l" t="t" r="r" b="b"/>
            <a:pathLst>
              <a:path w="3059119" h="5809409">
                <a:moveTo>
                  <a:pt x="0" y="0"/>
                </a:moveTo>
                <a:lnTo>
                  <a:pt x="3059119" y="812303"/>
                </a:lnTo>
                <a:lnTo>
                  <a:pt x="1732212" y="5809409"/>
                </a:lnTo>
                <a:lnTo>
                  <a:pt x="82090" y="5809409"/>
                </a:lnTo>
                <a:cubicBezTo>
                  <a:pt x="36753" y="5809409"/>
                  <a:pt x="0" y="5772656"/>
                  <a:pt x="0" y="5727319"/>
                </a:cubicBezTo>
                <a:close/>
              </a:path>
            </a:pathLst>
          </a:custGeom>
          <a:solidFill>
            <a:schemeClr val="bg1">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rot="4500000">
            <a:off x="5175504" y="2231136"/>
            <a:ext cx="4818888" cy="1435608"/>
          </a:xfrm>
        </p:spPr>
        <p:txBody>
          <a:bodyPr anchor="b"/>
          <a:lstStyle>
            <a:lvl1pPr algn="r">
              <a:defRPr sz="4400" b="0"/>
            </a:lvl1pPr>
          </a:lstStyle>
          <a:p>
            <a:r>
              <a:rPr lang="en-US" smtClean="0"/>
              <a:t>Click to edit Master title style</a:t>
            </a:r>
            <a:endParaRPr lang="en-US" dirty="0"/>
          </a:p>
        </p:txBody>
      </p:sp>
      <p:sp>
        <p:nvSpPr>
          <p:cNvPr id="3" name="Content Placeholder 2"/>
          <p:cNvSpPr>
            <a:spLocks noGrp="1"/>
          </p:cNvSpPr>
          <p:nvPr>
            <p:ph idx="1"/>
          </p:nvPr>
        </p:nvSpPr>
        <p:spPr>
          <a:xfrm rot="-900000">
            <a:off x="844848" y="997933"/>
            <a:ext cx="5343100" cy="3888220"/>
          </a:xfrm>
        </p:spPr>
        <p:txBody>
          <a:bodyPr anchor="b"/>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rot="-900000">
            <a:off x="3216573" y="5144589"/>
            <a:ext cx="3930375" cy="988131"/>
          </a:xfrm>
        </p:spPr>
        <p:txBody>
          <a:bodyPr>
            <a:normAutofit/>
          </a:bodyPr>
          <a:lstStyle>
            <a:lvl1pPr marL="0" indent="0" algn="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rot="-900000">
            <a:off x="7754112" y="5888736"/>
            <a:ext cx="1243584" cy="365125"/>
          </a:xfrm>
        </p:spPr>
        <p:txBody>
          <a:bodyPr/>
          <a:lstStyle>
            <a:lvl1pPr algn="l">
              <a:defRPr/>
            </a:lvl1pPr>
          </a:lstStyle>
          <a:p>
            <a:fld id="{9D189D7B-CF72-4D0C-8DF3-4FF7F675363D}" type="datetimeFigureOut">
              <a:rPr lang="el-GR" smtClean="0"/>
              <a:t>7/10/2014</a:t>
            </a:fld>
            <a:endParaRPr lang="el-GR"/>
          </a:p>
        </p:txBody>
      </p:sp>
      <p:sp>
        <p:nvSpPr>
          <p:cNvPr id="6" name="Footer Placeholder 5"/>
          <p:cNvSpPr>
            <a:spLocks noGrp="1"/>
          </p:cNvSpPr>
          <p:nvPr>
            <p:ph type="ftr" sz="quarter" idx="11"/>
          </p:nvPr>
        </p:nvSpPr>
        <p:spPr>
          <a:xfrm rot="-900000">
            <a:off x="4263966" y="6099104"/>
            <a:ext cx="3063047" cy="365125"/>
          </a:xfrm>
        </p:spPr>
        <p:txBody>
          <a:bodyPr/>
          <a:lstStyle>
            <a:lvl1pPr algn="r">
              <a:defRPr/>
            </a:lvl1pPr>
          </a:lstStyle>
          <a:p>
            <a:endParaRPr lang="el-GR"/>
          </a:p>
        </p:txBody>
      </p:sp>
      <p:sp>
        <p:nvSpPr>
          <p:cNvPr id="7" name="Slide Number Placeholder 6"/>
          <p:cNvSpPr>
            <a:spLocks noGrp="1"/>
          </p:cNvSpPr>
          <p:nvPr>
            <p:ph type="sldNum" sz="quarter" idx="12"/>
          </p:nvPr>
        </p:nvSpPr>
        <p:spPr>
          <a:xfrm rot="-900000">
            <a:off x="7690104" y="5641848"/>
            <a:ext cx="1243584" cy="365125"/>
          </a:xfrm>
        </p:spPr>
        <p:txBody>
          <a:bodyPr/>
          <a:lstStyle>
            <a:lvl1pPr algn="l">
              <a:defRPr/>
            </a:lvl1pPr>
          </a:lstStyle>
          <a:p>
            <a:fld id="{CC5834E2-5597-45B8-90FD-F820411DADC8}" type="slidenum">
              <a:rPr lang="el-GR" smtClean="0"/>
              <a:t>‹#›</a:t>
            </a:fld>
            <a:endParaRPr lang="el-GR"/>
          </a:p>
        </p:txBody>
      </p:sp>
    </p:spTree>
  </p:cSld>
  <p:clrMapOvr>
    <a:masterClrMapping/>
  </p:clrMapOvr>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5" name="Rounded Rectangle 14"/>
          <p:cNvSpPr/>
          <p:nvPr/>
        </p:nvSpPr>
        <p:spPr>
          <a:xfrm rot="900000">
            <a:off x="-533701" y="-979752"/>
            <a:ext cx="6672870" cy="6821601"/>
          </a:xfrm>
          <a:custGeom>
            <a:avLst/>
            <a:gdLst/>
            <a:ahLst/>
            <a:cxnLst/>
            <a:rect l="l" t="t" r="r" b="b"/>
            <a:pathLst>
              <a:path w="6672870" h="6821601">
                <a:moveTo>
                  <a:pt x="0" y="1787990"/>
                </a:moveTo>
                <a:lnTo>
                  <a:pt x="6672870" y="0"/>
                </a:lnTo>
                <a:lnTo>
                  <a:pt x="6672870" y="6739511"/>
                </a:lnTo>
                <a:cubicBezTo>
                  <a:pt x="6672870" y="6784848"/>
                  <a:pt x="6636117" y="6821601"/>
                  <a:pt x="6590780" y="6821601"/>
                </a:cubicBezTo>
                <a:lnTo>
                  <a:pt x="1348753" y="6821601"/>
                </a:lnTo>
                <a:close/>
              </a:path>
            </a:pathLst>
          </a:custGeom>
          <a:solidFill>
            <a:schemeClr val="bg1">
              <a:alpha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5"/>
          <p:cNvSpPr/>
          <p:nvPr/>
        </p:nvSpPr>
        <p:spPr>
          <a:xfrm rot="900000">
            <a:off x="-283896" y="5969722"/>
            <a:ext cx="5300494" cy="1495954"/>
          </a:xfrm>
          <a:custGeom>
            <a:avLst/>
            <a:gdLst/>
            <a:ahLst/>
            <a:cxnLst/>
            <a:rect l="l" t="t" r="r" b="b"/>
            <a:pathLst>
              <a:path w="5300494" h="1495954">
                <a:moveTo>
                  <a:pt x="0" y="0"/>
                </a:moveTo>
                <a:lnTo>
                  <a:pt x="5218404" y="0"/>
                </a:lnTo>
                <a:cubicBezTo>
                  <a:pt x="5263741" y="0"/>
                  <a:pt x="5300494" y="36753"/>
                  <a:pt x="5300494" y="82090"/>
                </a:cubicBezTo>
                <a:lnTo>
                  <a:pt x="5300494" y="183095"/>
                </a:lnTo>
                <a:lnTo>
                  <a:pt x="400840" y="1495954"/>
                </a:lnTo>
                <a:close/>
              </a:path>
            </a:pathLst>
          </a:custGeom>
          <a:solidFill>
            <a:schemeClr val="bg1">
              <a:alpha val="2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p:cNvSpPr/>
          <p:nvPr/>
        </p:nvSpPr>
        <p:spPr>
          <a:xfrm rot="900000">
            <a:off x="6930292" y="-242630"/>
            <a:ext cx="2434235" cy="1383623"/>
          </a:xfrm>
          <a:custGeom>
            <a:avLst/>
            <a:gdLst/>
            <a:ahLst/>
            <a:cxnLst/>
            <a:rect l="l" t="t" r="r" b="b"/>
            <a:pathLst>
              <a:path w="2434235" h="1383623">
                <a:moveTo>
                  <a:pt x="0" y="552912"/>
                </a:moveTo>
                <a:lnTo>
                  <a:pt x="2063495" y="0"/>
                </a:lnTo>
                <a:lnTo>
                  <a:pt x="2434235" y="1383623"/>
                </a:lnTo>
                <a:lnTo>
                  <a:pt x="82090" y="1383622"/>
                </a:lnTo>
                <a:cubicBezTo>
                  <a:pt x="36754" y="1383622"/>
                  <a:pt x="0" y="1346869"/>
                  <a:pt x="0" y="1301533"/>
                </a:cubicBezTo>
                <a:close/>
              </a:path>
            </a:pathLst>
          </a:custGeom>
          <a:solidFill>
            <a:schemeClr val="bg1">
              <a:alpha val="3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17"/>
          <p:cNvSpPr/>
          <p:nvPr/>
        </p:nvSpPr>
        <p:spPr>
          <a:xfrm rot="900000">
            <a:off x="5899782" y="1282101"/>
            <a:ext cx="3842742" cy="6178450"/>
          </a:xfrm>
          <a:custGeom>
            <a:avLst/>
            <a:gdLst/>
            <a:ahLst/>
            <a:cxnLst/>
            <a:rect l="l" t="t" r="r" b="b"/>
            <a:pathLst>
              <a:path w="3842742" h="6178450">
                <a:moveTo>
                  <a:pt x="50137" y="6451"/>
                </a:moveTo>
                <a:cubicBezTo>
                  <a:pt x="59958" y="2297"/>
                  <a:pt x="70756" y="0"/>
                  <a:pt x="82090" y="0"/>
                </a:cubicBezTo>
                <a:lnTo>
                  <a:pt x="2463128" y="0"/>
                </a:lnTo>
                <a:lnTo>
                  <a:pt x="3842742" y="5148790"/>
                </a:lnTo>
                <a:lnTo>
                  <a:pt x="0" y="6178450"/>
                </a:lnTo>
                <a:lnTo>
                  <a:pt x="0" y="82090"/>
                </a:lnTo>
                <a:cubicBezTo>
                  <a:pt x="0" y="48087"/>
                  <a:pt x="20674" y="18913"/>
                  <a:pt x="50137" y="6451"/>
                </a:cubicBezTo>
                <a:close/>
              </a:path>
            </a:pathLst>
          </a:custGeom>
          <a:solidFill>
            <a:schemeClr val="bg1">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rot="-4500000">
            <a:off x="4578273" y="2744935"/>
            <a:ext cx="5036383" cy="1997131"/>
          </a:xfrm>
        </p:spPr>
        <p:txBody>
          <a:bodyPr anchor="t">
            <a:normAutofit/>
          </a:bodyPr>
          <a:lstStyle>
            <a:lvl1pPr algn="r">
              <a:defRPr sz="4400" b="0"/>
            </a:lvl1pPr>
          </a:lstStyle>
          <a:p>
            <a:r>
              <a:rPr lang="en-US" smtClean="0"/>
              <a:t>Click to edit Master title style</a:t>
            </a:r>
            <a:endParaRPr lang="en-US"/>
          </a:p>
        </p:txBody>
      </p:sp>
      <p:sp>
        <p:nvSpPr>
          <p:cNvPr id="3" name="Picture Placeholder 2"/>
          <p:cNvSpPr>
            <a:spLocks noGrp="1"/>
          </p:cNvSpPr>
          <p:nvPr>
            <p:ph type="pic" idx="1"/>
          </p:nvPr>
        </p:nvSpPr>
        <p:spPr>
          <a:xfrm rot="900000">
            <a:off x="1507529" y="615731"/>
            <a:ext cx="4323504" cy="3294418"/>
          </a:xfrm>
          <a:prstGeom prst="roundRect">
            <a:avLst>
              <a:gd name="adj" fmla="val 4992"/>
            </a:avLst>
          </a:prstGeom>
          <a:ln w="19050">
            <a:solidFill>
              <a:schemeClr val="tx1"/>
            </a:solidFill>
          </a:ln>
          <a:effectLst>
            <a:innerShdw blurRad="101600" dir="13500000">
              <a:prstClr val="black">
                <a:alpha val="70000"/>
              </a:prstClr>
            </a:inn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rot="900000">
            <a:off x="822789" y="4161126"/>
            <a:ext cx="4310915" cy="1203540"/>
          </a:xfrm>
        </p:spPr>
        <p:txBody>
          <a:bodyPr anchor="t">
            <a:normAutofit/>
          </a:bodyPr>
          <a:lstStyle>
            <a:lvl1pPr marL="0" indent="0" algn="ctr">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rot="900000">
            <a:off x="6992395" y="571255"/>
            <a:ext cx="1524000" cy="365125"/>
          </a:xfrm>
        </p:spPr>
        <p:txBody>
          <a:bodyPr/>
          <a:lstStyle>
            <a:lvl1pPr algn="l">
              <a:defRPr/>
            </a:lvl1pPr>
          </a:lstStyle>
          <a:p>
            <a:fld id="{9D189D7B-CF72-4D0C-8DF3-4FF7F675363D}" type="datetimeFigureOut">
              <a:rPr lang="el-GR" smtClean="0"/>
              <a:t>7/10/2014</a:t>
            </a:fld>
            <a:endParaRPr lang="el-GR"/>
          </a:p>
        </p:txBody>
      </p:sp>
      <p:sp>
        <p:nvSpPr>
          <p:cNvPr id="6" name="Footer Placeholder 5"/>
          <p:cNvSpPr>
            <a:spLocks noGrp="1"/>
          </p:cNvSpPr>
          <p:nvPr>
            <p:ph type="ftr" sz="quarter" idx="11"/>
          </p:nvPr>
        </p:nvSpPr>
        <p:spPr>
          <a:xfrm rot="900000">
            <a:off x="647292" y="5162531"/>
            <a:ext cx="2977453" cy="365125"/>
          </a:xfrm>
        </p:spPr>
        <p:txBody>
          <a:bodyPr/>
          <a:lstStyle>
            <a:lvl1pPr algn="l">
              <a:defRPr/>
            </a:lvl1pPr>
          </a:lstStyle>
          <a:p>
            <a:endParaRPr lang="el-GR"/>
          </a:p>
        </p:txBody>
      </p:sp>
      <p:sp>
        <p:nvSpPr>
          <p:cNvPr id="7" name="Slide Number Placeholder 6"/>
          <p:cNvSpPr>
            <a:spLocks noGrp="1"/>
          </p:cNvSpPr>
          <p:nvPr>
            <p:ph type="sldNum" sz="quarter" idx="12"/>
          </p:nvPr>
        </p:nvSpPr>
        <p:spPr>
          <a:xfrm rot="900000">
            <a:off x="7046470" y="391054"/>
            <a:ext cx="1963187" cy="365125"/>
          </a:xfrm>
        </p:spPr>
        <p:txBody>
          <a:bodyPr/>
          <a:lstStyle>
            <a:lvl1pPr algn="l">
              <a:defRPr/>
            </a:lvl1pPr>
          </a:lstStyle>
          <a:p>
            <a:fld id="{CC5834E2-5597-45B8-90FD-F820411DADC8}" type="slidenum">
              <a:rPr lang="el-GR" smtClean="0"/>
              <a:t>‹#›</a:t>
            </a:fld>
            <a:endParaRPr lang="el-GR"/>
          </a:p>
        </p:txBody>
      </p:sp>
    </p:spTree>
  </p:cSld>
  <p:clrMapOvr>
    <a:masterClrMapping/>
  </p:clrMapOvr>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6" descr="Scan1080Base.png"/>
          <p:cNvPicPr>
            <a:picLocks noChangeAspect="1"/>
          </p:cNvPicPr>
          <p:nvPr/>
        </p:nvPicPr>
        <p:blipFill>
          <a:blip r:embed="rId13" cstate="print">
            <a:lum bright="-38000"/>
          </a:blip>
          <a:stretch>
            <a:fillRect/>
          </a:stretch>
        </p:blipFill>
        <p:spPr>
          <a:xfrm>
            <a:off x="0" y="0"/>
            <a:ext cx="9144000" cy="6858000"/>
          </a:xfrm>
          <a:prstGeom prst="rect">
            <a:avLst/>
          </a:prstGeom>
        </p:spPr>
      </p:pic>
      <p:sp>
        <p:nvSpPr>
          <p:cNvPr id="2" name="Title Placeholder 1"/>
          <p:cNvSpPr>
            <a:spLocks noGrp="1"/>
          </p:cNvSpPr>
          <p:nvPr>
            <p:ph type="title"/>
          </p:nvPr>
        </p:nvSpPr>
        <p:spPr>
          <a:xfrm rot="-5400000">
            <a:off x="-673455" y="2807056"/>
            <a:ext cx="5320597" cy="1840087"/>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3657600" y="990600"/>
            <a:ext cx="5027024" cy="478334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162800" y="6096001"/>
            <a:ext cx="1524000" cy="365125"/>
          </a:xfrm>
          <a:prstGeom prst="rect">
            <a:avLst/>
          </a:prstGeom>
        </p:spPr>
        <p:txBody>
          <a:bodyPr vert="horz" lIns="91440" tIns="45720" rIns="91440" bIns="45720" rtlCol="0" anchor="ctr"/>
          <a:lstStyle>
            <a:lvl1pPr algn="r">
              <a:defRPr sz="1200">
                <a:solidFill>
                  <a:schemeClr val="tx1">
                    <a:tint val="75000"/>
                  </a:schemeClr>
                </a:solidFill>
                <a:effectLst/>
              </a:defRPr>
            </a:lvl1pPr>
          </a:lstStyle>
          <a:p>
            <a:fld id="{9D189D7B-CF72-4D0C-8DF3-4FF7F675363D}" type="datetimeFigureOut">
              <a:rPr lang="el-GR" smtClean="0"/>
              <a:t>7/10/2014</a:t>
            </a:fld>
            <a:endParaRPr lang="el-GR"/>
          </a:p>
        </p:txBody>
      </p:sp>
      <p:sp>
        <p:nvSpPr>
          <p:cNvPr id="5" name="Footer Placeholder 4"/>
          <p:cNvSpPr>
            <a:spLocks noGrp="1"/>
          </p:cNvSpPr>
          <p:nvPr>
            <p:ph type="ftr" sz="quarter" idx="3"/>
          </p:nvPr>
        </p:nvSpPr>
        <p:spPr>
          <a:xfrm>
            <a:off x="4038600" y="6096001"/>
            <a:ext cx="3124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l-GR"/>
          </a:p>
        </p:txBody>
      </p:sp>
      <p:sp>
        <p:nvSpPr>
          <p:cNvPr id="6" name="Slide Number Placeholder 5"/>
          <p:cNvSpPr>
            <a:spLocks noGrp="1"/>
          </p:cNvSpPr>
          <p:nvPr>
            <p:ph type="sldNum" sz="quarter" idx="4"/>
          </p:nvPr>
        </p:nvSpPr>
        <p:spPr>
          <a:xfrm>
            <a:off x="713047" y="532491"/>
            <a:ext cx="2133600" cy="365125"/>
          </a:xfrm>
          <a:prstGeom prst="rect">
            <a:avLst/>
          </a:prstGeom>
        </p:spPr>
        <p:txBody>
          <a:bodyPr vert="horz" lIns="91440" tIns="45720" rIns="91440" bIns="45720" rtlCol="0" anchor="ctr"/>
          <a:lstStyle>
            <a:lvl1pPr algn="r">
              <a:defRPr sz="2400">
                <a:solidFill>
                  <a:schemeClr val="tx1">
                    <a:tint val="75000"/>
                  </a:schemeClr>
                </a:solidFill>
              </a:defRPr>
            </a:lvl1pPr>
          </a:lstStyle>
          <a:p>
            <a:fld id="{CC5834E2-5597-45B8-90FD-F820411DADC8}" type="slidenum">
              <a:rPr lang="el-GR" smtClean="0"/>
              <a:t>‹#›</a:t>
            </a:fld>
            <a:endParaRPr lang="el-GR"/>
          </a:p>
        </p:txBody>
      </p:sp>
    </p:spTree>
  </p:cSld>
  <p:clrMap bg1="dk1" tx1="lt1" bg2="dk2" tx2="lt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1" r:id="rId11"/>
  </p:sldLayoutIdLst>
  <p:transition/>
  <p:timing>
    <p:tnLst>
      <p:par>
        <p:cTn id="1" dur="indefinite" restart="never" nodeType="tmRoot"/>
      </p:par>
    </p:tnLst>
  </p:timing>
  <p:txStyles>
    <p:titleStyle>
      <a:lvl1pPr algn="r" defTabSz="914400" rtl="0" eaLnBrk="1" latinLnBrk="0" hangingPunct="1">
        <a:spcBef>
          <a:spcPct val="0"/>
        </a:spcBef>
        <a:buNone/>
        <a:defRPr sz="4400" kern="1200">
          <a:solidFill>
            <a:schemeClr val="tx1"/>
          </a:solidFill>
          <a:effectLst>
            <a:outerShdw blurRad="38100" dist="38100" dir="2700000" algn="tl">
              <a:srgbClr val="000000">
                <a:alpha val="43137"/>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65760" indent="-365760" algn="l" defTabSz="914400" rtl="0" eaLnBrk="1" latinLnBrk="0" hangingPunct="1">
        <a:spcBef>
          <a:spcPct val="20000"/>
        </a:spcBef>
        <a:spcAft>
          <a:spcPts val="600"/>
        </a:spcAft>
        <a:buSzPct val="160000"/>
        <a:buFont typeface="Wingdings" pitchFamily="2" charset="2"/>
        <a:buChar char=""/>
        <a:defRPr sz="2800" kern="1200">
          <a:solidFill>
            <a:schemeClr val="tx1"/>
          </a:solidFill>
          <a:effectLst>
            <a:outerShdw blurRad="38100" dist="38100" dir="2700000" algn="tl">
              <a:srgbClr val="000000">
                <a:alpha val="43137"/>
              </a:srgbClr>
            </a:outerShdw>
          </a:effectLst>
          <a:latin typeface="+mn-lt"/>
          <a:ea typeface="+mn-ea"/>
          <a:cs typeface="+mn-cs"/>
        </a:defRPr>
      </a:lvl1pPr>
      <a:lvl2pPr marL="731520" indent="-365760" algn="l" defTabSz="914400" rtl="0" eaLnBrk="1" latinLnBrk="0" hangingPunct="1">
        <a:spcBef>
          <a:spcPct val="20000"/>
        </a:spcBef>
        <a:spcAft>
          <a:spcPts val="600"/>
        </a:spcAft>
        <a:buSzPct val="160000"/>
        <a:buFont typeface="Wingdings" pitchFamily="2" charset="2"/>
        <a:buChar char=""/>
        <a:defRPr sz="2400" kern="1200">
          <a:solidFill>
            <a:schemeClr val="tx1"/>
          </a:solidFill>
          <a:effectLst>
            <a:outerShdw blurRad="38100" dist="38100" dir="2700000" algn="tl">
              <a:srgbClr val="000000">
                <a:alpha val="43137"/>
              </a:srgbClr>
            </a:outerShdw>
          </a:effectLst>
          <a:latin typeface="+mn-lt"/>
          <a:ea typeface="+mn-ea"/>
          <a:cs typeface="+mn-cs"/>
        </a:defRPr>
      </a:lvl2pPr>
      <a:lvl3pPr marL="1097280" indent="-320040" algn="l" defTabSz="914400" rtl="0" eaLnBrk="1" latinLnBrk="0" hangingPunct="1">
        <a:spcBef>
          <a:spcPct val="20000"/>
        </a:spcBef>
        <a:spcAft>
          <a:spcPts val="600"/>
        </a:spcAft>
        <a:buSzPct val="160000"/>
        <a:buFont typeface="Wingdings" pitchFamily="2" charset="2"/>
        <a:buChar char=""/>
        <a:defRPr sz="2000" kern="1200">
          <a:solidFill>
            <a:schemeClr val="tx1"/>
          </a:solidFill>
          <a:effectLst>
            <a:outerShdw blurRad="38100" dist="38100" dir="2700000" algn="tl">
              <a:srgbClr val="000000">
                <a:alpha val="43137"/>
              </a:srgbClr>
            </a:outerShdw>
          </a:effectLst>
          <a:latin typeface="+mn-lt"/>
          <a:ea typeface="+mn-ea"/>
          <a:cs typeface="+mn-cs"/>
        </a:defRPr>
      </a:lvl3pPr>
      <a:lvl4pPr marL="1371600" indent="-274320" algn="l" defTabSz="914400" rtl="0" eaLnBrk="1" latinLnBrk="0" hangingPunct="1">
        <a:spcBef>
          <a:spcPct val="20000"/>
        </a:spcBef>
        <a:spcAft>
          <a:spcPts val="600"/>
        </a:spcAft>
        <a:buSzPct val="160000"/>
        <a:buFont typeface="Wingdings" pitchFamily="2" charset="2"/>
        <a:buChar char=""/>
        <a:defRPr sz="1800" kern="1200">
          <a:solidFill>
            <a:schemeClr val="tx1"/>
          </a:solidFill>
          <a:effectLst>
            <a:outerShdw blurRad="38100" dist="38100" dir="2700000" algn="tl">
              <a:srgbClr val="000000">
                <a:alpha val="43137"/>
              </a:srgbClr>
            </a:outerShdw>
          </a:effectLst>
          <a:latin typeface="+mn-lt"/>
          <a:ea typeface="+mn-ea"/>
          <a:cs typeface="+mn-cs"/>
        </a:defRPr>
      </a:lvl4pPr>
      <a:lvl5pPr marL="1645920" indent="-274320" algn="l" defTabSz="914400" rtl="0" eaLnBrk="1" latinLnBrk="0" hangingPunct="1">
        <a:spcBef>
          <a:spcPct val="20000"/>
        </a:spcBef>
        <a:spcAft>
          <a:spcPts val="600"/>
        </a:spcAft>
        <a:buSzPct val="160000"/>
        <a:buFont typeface="Wingdings" pitchFamily="2" charset="2"/>
        <a:buChar char=""/>
        <a:defRPr sz="1800" kern="1200">
          <a:solidFill>
            <a:schemeClr val="tx1"/>
          </a:solidFill>
          <a:effectLst>
            <a:outerShdw blurRad="38100" dist="38100" dir="2700000" algn="tl">
              <a:srgbClr val="000000">
                <a:alpha val="43137"/>
              </a:srgbClr>
            </a:outerShdw>
          </a:effectLst>
          <a:latin typeface="+mn-lt"/>
          <a:ea typeface="+mn-ea"/>
          <a:cs typeface="+mn-cs"/>
        </a:defRPr>
      </a:lvl5pPr>
      <a:lvl6pPr marL="1920240" indent="-228600" algn="l" defTabSz="914400" rtl="0" eaLnBrk="1" latinLnBrk="0" hangingPunct="1">
        <a:spcBef>
          <a:spcPts val="24"/>
        </a:spcBef>
        <a:spcAft>
          <a:spcPts val="600"/>
        </a:spcAft>
        <a:buClrTx/>
        <a:buSzPct val="130000"/>
        <a:buFont typeface="Wingdings" pitchFamily="2" charset="2"/>
        <a:buChar char=""/>
        <a:defRPr sz="1600" kern="1200">
          <a:solidFill>
            <a:schemeClr val="tx1"/>
          </a:solidFill>
          <a:effectLst>
            <a:outerShdw blurRad="38100" dist="38100" dir="2700000" algn="ctr" rotWithShape="0">
              <a:srgbClr val="000000">
                <a:alpha val="43000"/>
              </a:srgbClr>
            </a:outerShdw>
          </a:effectLst>
          <a:latin typeface="+mn-lt"/>
          <a:ea typeface="+mn-ea"/>
          <a:cs typeface="+mn-cs"/>
        </a:defRPr>
      </a:lvl6pPr>
      <a:lvl7pPr marL="2194560" indent="-228600" algn="l" defTabSz="914400" rtl="0" eaLnBrk="1" latinLnBrk="0" hangingPunct="1">
        <a:spcBef>
          <a:spcPts val="24"/>
        </a:spcBef>
        <a:spcAft>
          <a:spcPts val="600"/>
        </a:spcAft>
        <a:buClrTx/>
        <a:buSzPct val="130000"/>
        <a:buFont typeface="Wingdings" pitchFamily="2" charset="2"/>
        <a:buChar char=""/>
        <a:defRPr sz="1600" kern="1200">
          <a:solidFill>
            <a:schemeClr val="tx1"/>
          </a:solidFill>
          <a:effectLst>
            <a:outerShdw blurRad="38100" dist="38100" dir="2700000" algn="ctr" rotWithShape="0">
              <a:srgbClr val="000000">
                <a:alpha val="43000"/>
              </a:srgbClr>
            </a:outerShdw>
          </a:effectLst>
          <a:latin typeface="+mn-lt"/>
          <a:ea typeface="+mn-ea"/>
          <a:cs typeface="+mn-cs"/>
        </a:defRPr>
      </a:lvl7pPr>
      <a:lvl8pPr marL="2468880" indent="-228600" algn="l" defTabSz="914400" rtl="0" eaLnBrk="1" latinLnBrk="0" hangingPunct="1">
        <a:spcBef>
          <a:spcPts val="24"/>
        </a:spcBef>
        <a:spcAft>
          <a:spcPts val="600"/>
        </a:spcAft>
        <a:buClrTx/>
        <a:buSzPct val="130000"/>
        <a:buFont typeface="Wingdings" pitchFamily="2" charset="2"/>
        <a:buChar char=""/>
        <a:defRPr sz="1600" kern="1200">
          <a:solidFill>
            <a:schemeClr val="tx1"/>
          </a:solidFill>
          <a:effectLst>
            <a:outerShdw blurRad="38100" dist="38100" dir="2700000" algn="ctr" rotWithShape="0">
              <a:srgbClr val="000000">
                <a:alpha val="43000"/>
              </a:srgbClr>
            </a:outerShdw>
          </a:effectLst>
          <a:latin typeface="+mn-lt"/>
          <a:ea typeface="+mn-ea"/>
          <a:cs typeface="+mn-cs"/>
        </a:defRPr>
      </a:lvl8pPr>
      <a:lvl9pPr marL="2743200" indent="-228600" algn="l" defTabSz="914400" rtl="0" eaLnBrk="1" latinLnBrk="0" hangingPunct="1">
        <a:spcBef>
          <a:spcPts val="24"/>
        </a:spcBef>
        <a:spcAft>
          <a:spcPts val="600"/>
        </a:spcAft>
        <a:buClrTx/>
        <a:buSzPct val="130000"/>
        <a:buFont typeface="Wingdings" pitchFamily="2" charset="2"/>
        <a:buChar char=""/>
        <a:defRPr sz="1600" kern="1200">
          <a:solidFill>
            <a:schemeClr val="tx1"/>
          </a:solidFill>
          <a:effectLst>
            <a:outerShdw blurRad="38100" dist="38100" dir="2700000" algn="ctr" rotWithShape="0">
              <a:srgbClr val="000000">
                <a:alpha val="43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14.jpe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l-GR" dirty="0" smtClean="0"/>
              <a:t>Ο Μέτοικος και η Συμμετρία</a:t>
            </a:r>
            <a:endParaRPr lang="el-GR" dirty="0"/>
          </a:p>
        </p:txBody>
      </p:sp>
      <p:sp>
        <p:nvSpPr>
          <p:cNvPr id="3" name="Subtitle 2"/>
          <p:cNvSpPr>
            <a:spLocks noGrp="1"/>
          </p:cNvSpPr>
          <p:nvPr>
            <p:ph type="subTitle" idx="1"/>
          </p:nvPr>
        </p:nvSpPr>
        <p:spPr/>
        <p:txBody>
          <a:bodyPr/>
          <a:lstStyle/>
          <a:p>
            <a:r>
              <a:rPr lang="el-GR" dirty="0" smtClean="0"/>
              <a:t>Όμιλος Μαθηματικα και Λογοτεχνία 2014-15</a:t>
            </a:r>
            <a:endParaRPr lang="el-GR" dirty="0"/>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20667087">
            <a:off x="6866627" y="2143296"/>
            <a:ext cx="1946184" cy="28801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86519752"/>
      </p:ext>
    </p:extLst>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rot="-4500000">
            <a:off x="-757657" y="2760696"/>
            <a:ext cx="5064953" cy="1951890"/>
          </a:xfrm>
        </p:spPr>
        <p:txBody>
          <a:bodyPr>
            <a:normAutofit fontScale="90000"/>
          </a:bodyPr>
          <a:lstStyle/>
          <a:p>
            <a:r>
              <a:rPr lang="el-GR" dirty="0" smtClean="0"/>
              <a:t>Ο Παράδεισος των εξορίστων</a:t>
            </a:r>
            <a:br>
              <a:rPr lang="el-GR" dirty="0" smtClean="0"/>
            </a:br>
            <a:r>
              <a:rPr lang="el-GR" dirty="0" smtClean="0"/>
              <a:t>(η συνέχεια)</a:t>
            </a:r>
            <a:endParaRPr lang="el-GR" dirty="0"/>
          </a:p>
        </p:txBody>
      </p:sp>
      <p:sp>
        <p:nvSpPr>
          <p:cNvPr id="3" name="Content Placeholder 2"/>
          <p:cNvSpPr>
            <a:spLocks noGrp="1"/>
          </p:cNvSpPr>
          <p:nvPr>
            <p:ph idx="1"/>
          </p:nvPr>
        </p:nvSpPr>
        <p:spPr>
          <a:xfrm rot="900000">
            <a:off x="3486588" y="606100"/>
            <a:ext cx="4658735" cy="5728429"/>
          </a:xfrm>
        </p:spPr>
        <p:txBody>
          <a:bodyPr>
            <a:normAutofit fontScale="92500" lnSpcReduction="10000"/>
          </a:bodyPr>
          <a:lstStyle/>
          <a:p>
            <a:r>
              <a:rPr lang="el-GR" dirty="0" smtClean="0"/>
              <a:t>Όταν χιόνιζε στη Σιεννα, έψαχνε για κρυστάλλους των οποίων η συμμετρία τον εντυπωσίαζε.</a:t>
            </a:r>
          </a:p>
          <a:p>
            <a:r>
              <a:rPr lang="el-GR" dirty="0" smtClean="0"/>
              <a:t>Όταν τυχαία βρήκε μια μυρμηγκοφωλια και έβαλε πάνω της ένα κομμάτι γυαλί αυτό που είδε ήταν εντυπωσιακό! Χιλιάδες διάδρομοι ο ένας συνδεόμενος με τον άλλο.(αξονικη κ’ περιστροφική συμετρία, μεγέθυνση με σταθερο λογο κ.α.)</a:t>
            </a:r>
            <a:endParaRPr lang="el-GR" dirty="0"/>
          </a:p>
        </p:txBody>
      </p:sp>
    </p:spTree>
    <p:extLst>
      <p:ext uri="{BB962C8B-B14F-4D97-AF65-F5344CB8AC3E}">
        <p14:creationId xmlns:p14="http://schemas.microsoft.com/office/powerpoint/2010/main" val="84857121"/>
      </p:ext>
    </p:extLst>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Piazza del Campo</a:t>
            </a:r>
            <a:endParaRPr lang="el-GR"/>
          </a:p>
        </p:txBody>
      </p:sp>
      <p:pic>
        <p:nvPicPr>
          <p:cNvPr id="1026" name="Picture 2"/>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rot="843431">
            <a:off x="3756026" y="248415"/>
            <a:ext cx="2200911" cy="12605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793234">
            <a:off x="5840121" y="228828"/>
            <a:ext cx="2589884" cy="19442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852859">
            <a:off x="3290725" y="1499131"/>
            <a:ext cx="2739951" cy="22222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892794">
            <a:off x="6048430" y="2303143"/>
            <a:ext cx="2903305" cy="1359345"/>
          </a:xfrm>
          <a:prstGeom prst="rect">
            <a:avLst/>
          </a:prstGeom>
        </p:spPr>
      </p:pic>
      <p:sp>
        <p:nvSpPr>
          <p:cNvPr id="5" name="TextBox 4"/>
          <p:cNvSpPr txBox="1"/>
          <p:nvPr/>
        </p:nvSpPr>
        <p:spPr>
          <a:xfrm>
            <a:off x="3059833" y="4077072"/>
            <a:ext cx="4752528" cy="2585323"/>
          </a:xfrm>
          <a:prstGeom prst="rect">
            <a:avLst/>
          </a:prstGeom>
          <a:noFill/>
        </p:spPr>
        <p:txBody>
          <a:bodyPr wrap="square" rtlCol="0">
            <a:spAutoFit/>
          </a:bodyPr>
          <a:lstStyle/>
          <a:p>
            <a:r>
              <a:rPr lang="el-GR" dirty="0"/>
              <a:t>... ο Θεόδωρος μας δίδασκε περί τετραγωνικών ριζών και περί της τετραγωνικής ρίζας του 3 και του 5, αποδεικνύοντας ότι αυτές δεν είναι σύμμετρες προς τη μονάδα και με αυτόν τον τρόπο, εξετάζοντάς τις μία προς μία έφθασε μέχρι της τετραγωνικής  ρίζας του 17• σ’ αυτήν σταμάτησε....</a:t>
            </a:r>
            <a:endParaRPr lang="en-US" dirty="0"/>
          </a:p>
          <a:p>
            <a:pPr algn="r"/>
            <a:r>
              <a:rPr lang="el-GR" dirty="0"/>
              <a:t>Πλάτωνος </a:t>
            </a:r>
            <a:r>
              <a:rPr lang="el-GR" i="1" dirty="0"/>
              <a:t>Θεαίτητος</a:t>
            </a:r>
          </a:p>
        </p:txBody>
      </p:sp>
    </p:spTree>
    <p:extLst>
      <p:ext uri="{BB962C8B-B14F-4D97-AF65-F5344CB8AC3E}">
        <p14:creationId xmlns:p14="http://schemas.microsoft.com/office/powerpoint/2010/main" val="1270646706"/>
      </p:ext>
    </p:extLst>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l-GR" dirty="0" smtClean="0"/>
              <a:t>Το σκαθάρι</a:t>
            </a:r>
            <a:endParaRPr lang="el-GR" dirty="0"/>
          </a:p>
        </p:txBody>
      </p:sp>
      <p:sp>
        <p:nvSpPr>
          <p:cNvPr id="3" name="Content Placeholder 2"/>
          <p:cNvSpPr>
            <a:spLocks noGrp="1"/>
          </p:cNvSpPr>
          <p:nvPr>
            <p:ph idx="1"/>
          </p:nvPr>
        </p:nvSpPr>
        <p:spPr/>
        <p:txBody>
          <a:bodyPr>
            <a:normAutofit lnSpcReduction="10000"/>
          </a:bodyPr>
          <a:lstStyle/>
          <a:p>
            <a:r>
              <a:rPr lang="el-GR" dirty="0" smtClean="0"/>
              <a:t>Όταν ο Έσσερ επισκεπτεται τη Σιέννα, δημιουργείται μια φιλία ανάμεσα σ’αυτόν και το Δημήτρη. </a:t>
            </a:r>
          </a:p>
          <a:p>
            <a:r>
              <a:rPr lang="el-GR" dirty="0" smtClean="0"/>
              <a:t>Ο Δημήτρης εκμυστηρεύεται στον Έσσερ ότι θαυμάζει την τέχνη των ζωηφίων, την ικανότητά τους δηλαδή να πετυχαίνουν την απόλυτη αρμονία.</a:t>
            </a:r>
            <a:endParaRPr lang="el-GR" dirty="0"/>
          </a:p>
        </p:txBody>
      </p:sp>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933697">
            <a:off x="320635" y="921502"/>
            <a:ext cx="2089493" cy="2808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885864">
            <a:off x="255203" y="4294807"/>
            <a:ext cx="2955875" cy="2223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76643005"/>
      </p:ext>
    </p:extLst>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rot="900000">
            <a:off x="3781570" y="-15063"/>
            <a:ext cx="4658735" cy="5077623"/>
          </a:xfrm>
        </p:spPr>
        <p:txBody>
          <a:bodyPr>
            <a:normAutofit/>
          </a:bodyPr>
          <a:lstStyle/>
          <a:p>
            <a:r>
              <a:rPr lang="el-GR" sz="2400" dirty="0" smtClean="0"/>
              <a:t>Ο Έσσερ δωρίζει στο Δημήτρη το σχέδιο με τα οχτώ πρόσωπα αφού πρώτα έχει προηγηθεί μια συζήτηση για την ομορφιά αλλά και την απλοϊκότητα των σχεδίων του Μώκι. Για να υποστηρίξει τα λεγόμενά του ο Δημήτρης του δείχνει το εξής σχέδιό του:</a:t>
            </a:r>
            <a:endParaRPr lang="el-GR" sz="24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860843">
            <a:off x="5228403" y="3797373"/>
            <a:ext cx="1406649" cy="1406649"/>
          </a:xfrm>
          <a:prstGeom prst="rect">
            <a:avLst/>
          </a:prstGeom>
        </p:spPr>
      </p:pic>
      <p:sp>
        <p:nvSpPr>
          <p:cNvPr id="5" name="TextBox 4"/>
          <p:cNvSpPr txBox="1"/>
          <p:nvPr/>
        </p:nvSpPr>
        <p:spPr>
          <a:xfrm rot="681200">
            <a:off x="1383133" y="3841032"/>
            <a:ext cx="3155676" cy="2862322"/>
          </a:xfrm>
          <a:prstGeom prst="rect">
            <a:avLst/>
          </a:prstGeom>
          <a:noFill/>
        </p:spPr>
        <p:txBody>
          <a:bodyPr wrap="square" rtlCol="0">
            <a:spAutoFit/>
          </a:bodyPr>
          <a:lstStyle/>
          <a:p>
            <a:r>
              <a:rPr lang="el-GR" dirty="0" smtClean="0"/>
              <a:t>Σημειωση: Το σχέδιο έχει τριπλή περιστροφική συμμετρία, στην οποία πρέπει να στρέψουμε  γυρω από το κέντρο ενός από τα εξάγωνα ετσι  ώστε με 3 στροφες 120  μοιρων η κεθεμια, το ροζ εξάγωνο θα πέσει σε ροζ, το μπλε σε μπλε και το μοβ σε μοβ.</a:t>
            </a:r>
            <a:endParaRPr lang="el-GR" dirty="0"/>
          </a:p>
        </p:txBody>
      </p:sp>
      <p:cxnSp>
        <p:nvCxnSpPr>
          <p:cNvPr id="7" name="Curved Connector 6"/>
          <p:cNvCxnSpPr/>
          <p:nvPr/>
        </p:nvCxnSpPr>
        <p:spPr>
          <a:xfrm flipV="1">
            <a:off x="4283968" y="4869160"/>
            <a:ext cx="792086" cy="487211"/>
          </a:xfrm>
          <a:prstGeom prst="curvedConnector3">
            <a:avLst/>
          </a:prstGeom>
          <a:ln>
            <a:tailEnd type="arrow"/>
          </a:ln>
        </p:spPr>
        <p:style>
          <a:lnRef idx="1">
            <a:schemeClr val="accent1"/>
          </a:lnRef>
          <a:fillRef idx="0">
            <a:schemeClr val="accent1"/>
          </a:fillRef>
          <a:effectRef idx="0">
            <a:schemeClr val="accent1"/>
          </a:effectRef>
          <a:fontRef idx="minor">
            <a:schemeClr val="tx1"/>
          </a:fontRef>
        </p:style>
      </p:cxnSp>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805379">
            <a:off x="1252639" y="354502"/>
            <a:ext cx="2727961" cy="27198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69428986"/>
      </p:ext>
    </p:extLst>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rot="900000">
            <a:off x="4521311" y="1209463"/>
            <a:ext cx="4658735" cy="5077623"/>
          </a:xfrm>
        </p:spPr>
        <p:txBody>
          <a:bodyPr>
            <a:normAutofit lnSpcReduction="10000"/>
          </a:bodyPr>
          <a:lstStyle/>
          <a:p>
            <a:r>
              <a:rPr lang="el-GR" dirty="0" smtClean="0"/>
              <a:t>Ο Μώκι φεύγει απ’τη Σιέννα.</a:t>
            </a:r>
          </a:p>
          <a:p>
            <a:r>
              <a:rPr lang="el-GR" dirty="0" smtClean="0"/>
              <a:t>Ο ναζισμος ανθίζει στην Ιταλία και ο Μώκι επιστρέφει. Ο Δημήτρης τον βοηθά να μεταφέρει μερικά από τα έργα του στην αρχική τους κατάσταση με διπλά εφαρμοσμένη ανάκλαση, δηλαδή με τη μεθοδο διπλής εκτύπωσης.</a:t>
            </a:r>
            <a:endParaRPr lang="el-GR" dirty="0"/>
          </a:p>
        </p:txBody>
      </p:sp>
      <p:pic>
        <p:nvPicPr>
          <p:cNvPr id="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921738">
            <a:off x="398575" y="2043216"/>
            <a:ext cx="2306360" cy="1964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873099">
            <a:off x="732969" y="248322"/>
            <a:ext cx="2087577" cy="1806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8" name="Picture 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805389">
            <a:off x="2878261" y="213724"/>
            <a:ext cx="2290847" cy="2283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81" name="Picture 9"/>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rot="915444">
            <a:off x="2658251" y="2489078"/>
            <a:ext cx="1916545" cy="22679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82" name="Picture 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875186">
            <a:off x="144182" y="4276937"/>
            <a:ext cx="3008580" cy="2169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p:cNvSpPr txBox="1"/>
          <p:nvPr/>
        </p:nvSpPr>
        <p:spPr>
          <a:xfrm rot="843249">
            <a:off x="3742195" y="5862872"/>
            <a:ext cx="2952328" cy="646331"/>
          </a:xfrm>
          <a:prstGeom prst="rect">
            <a:avLst/>
          </a:prstGeom>
          <a:noFill/>
        </p:spPr>
        <p:txBody>
          <a:bodyPr wrap="square" rtlCol="0">
            <a:spAutoFit/>
          </a:bodyPr>
          <a:lstStyle/>
          <a:p>
            <a:r>
              <a:rPr lang="en-US" dirty="0" err="1" smtClean="0"/>
              <a:t>Evviva</a:t>
            </a:r>
            <a:r>
              <a:rPr lang="en-US" dirty="0" smtClean="0"/>
              <a:t> </a:t>
            </a:r>
            <a:r>
              <a:rPr lang="en-US" dirty="0" err="1" smtClean="0"/>
              <a:t>il</a:t>
            </a:r>
            <a:r>
              <a:rPr lang="en-US" dirty="0" smtClean="0"/>
              <a:t> Duce! </a:t>
            </a:r>
            <a:r>
              <a:rPr lang="en-US" dirty="0" err="1" smtClean="0"/>
              <a:t>Evviva</a:t>
            </a:r>
            <a:r>
              <a:rPr lang="en-US" dirty="0" smtClean="0"/>
              <a:t> </a:t>
            </a:r>
            <a:r>
              <a:rPr lang="en-US" dirty="0" err="1" smtClean="0"/>
              <a:t>il</a:t>
            </a:r>
            <a:r>
              <a:rPr lang="en-US" dirty="0" smtClean="0"/>
              <a:t> </a:t>
            </a:r>
            <a:r>
              <a:rPr lang="en-US" dirty="0" err="1" smtClean="0"/>
              <a:t>fasci</a:t>
            </a:r>
            <a:r>
              <a:rPr lang="en-US" dirty="0" smtClean="0"/>
              <a:t>! </a:t>
            </a:r>
            <a:r>
              <a:rPr lang="en-US" dirty="0" err="1" smtClean="0"/>
              <a:t>Evviva</a:t>
            </a:r>
            <a:r>
              <a:rPr lang="en-US" dirty="0" smtClean="0"/>
              <a:t> </a:t>
            </a:r>
            <a:r>
              <a:rPr lang="en-US" dirty="0" err="1" smtClean="0"/>
              <a:t>l’Italia</a:t>
            </a:r>
            <a:endParaRPr lang="el-GR" dirty="0"/>
          </a:p>
        </p:txBody>
      </p:sp>
      <p:cxnSp>
        <p:nvCxnSpPr>
          <p:cNvPr id="9" name="Curved Connector 8"/>
          <p:cNvCxnSpPr/>
          <p:nvPr/>
        </p:nvCxnSpPr>
        <p:spPr>
          <a:xfrm rot="10800000">
            <a:off x="3203848" y="5514076"/>
            <a:ext cx="739946" cy="387073"/>
          </a:xfrm>
          <a:prstGeom prst="curvedConnector3">
            <a:avLst>
              <a:gd name="adj1" fmla="val 50000"/>
            </a:avLst>
          </a:prstGeom>
          <a:ln>
            <a:tailEnd type="arrow"/>
          </a:ln>
        </p:spPr>
        <p:style>
          <a:lnRef idx="2">
            <a:schemeClr val="accent3"/>
          </a:lnRef>
          <a:fillRef idx="0">
            <a:schemeClr val="accent3"/>
          </a:fillRef>
          <a:effectRef idx="1">
            <a:schemeClr val="accent3"/>
          </a:effectRef>
          <a:fontRef idx="minor">
            <a:schemeClr val="tx1"/>
          </a:fontRef>
        </p:style>
      </p:cxnSp>
    </p:spTree>
    <p:extLst>
      <p:ext uri="{BB962C8B-B14F-4D97-AF65-F5344CB8AC3E}">
        <p14:creationId xmlns:p14="http://schemas.microsoft.com/office/powerpoint/2010/main" val="1453754719"/>
      </p:ext>
    </p:extLst>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rot="-4500000">
            <a:off x="-950593" y="2798529"/>
            <a:ext cx="5064953" cy="1695631"/>
          </a:xfrm>
        </p:spPr>
        <p:txBody>
          <a:bodyPr/>
          <a:lstStyle/>
          <a:p>
            <a:r>
              <a:rPr lang="en-US" dirty="0" smtClean="0"/>
              <a:t>Bologna</a:t>
            </a:r>
            <a:endParaRPr lang="el-GR" dirty="0"/>
          </a:p>
        </p:txBody>
      </p:sp>
      <p:sp>
        <p:nvSpPr>
          <p:cNvPr id="3" name="Content Placeholder 2"/>
          <p:cNvSpPr>
            <a:spLocks noGrp="1"/>
          </p:cNvSpPr>
          <p:nvPr>
            <p:ph idx="1"/>
          </p:nvPr>
        </p:nvSpPr>
        <p:spPr>
          <a:xfrm rot="900000">
            <a:off x="3407386" y="615911"/>
            <a:ext cx="4658735" cy="6081193"/>
          </a:xfrm>
        </p:spPr>
        <p:txBody>
          <a:bodyPr>
            <a:normAutofit fontScale="77500" lnSpcReduction="20000"/>
          </a:bodyPr>
          <a:lstStyle/>
          <a:p>
            <a:r>
              <a:rPr lang="el-GR" dirty="0" smtClean="0"/>
              <a:t>Το 1929 μετακομίζει στην Μπολονια ως ελεύθερος ακροατής στο Μαθηματικό Πανεπιστήμιο και ο Μπέπο Λέβι εβραίος καθηγητής μαθηματικώνδέχεται να τον διδάσκει στον ελεύθερο του χρόνο.</a:t>
            </a:r>
          </a:p>
          <a:p>
            <a:r>
              <a:rPr lang="el-GR" dirty="0" smtClean="0"/>
              <a:t>Σταματάει τα μαθήματα μετά από 1 χρονο γιατί ο Λέβι μεταναστεύει στην Αργεντινή.</a:t>
            </a:r>
          </a:p>
          <a:p>
            <a:r>
              <a:rPr lang="el-GR" dirty="0" smtClean="0"/>
              <a:t>Γυρνάει στη Σιεννα όταν απολύεται από την τράπεζα που δουλευει λόγω πολιτικών πεποιθησεων.</a:t>
            </a:r>
          </a:p>
          <a:p>
            <a:r>
              <a:rPr lang="el-GR" dirty="0" smtClean="0"/>
              <a:t>Κατηγορείται για επίθεση σε μέλη του ναζιστικού κόμματος και οι κουμμουνιστές τον στέλνουν κρυφά στην Γαλλία.</a:t>
            </a:r>
            <a:endParaRPr lang="el-GR"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504" y="116632"/>
            <a:ext cx="1913932" cy="2592288"/>
          </a:xfrm>
          <a:prstGeom prst="rect">
            <a:avLst/>
          </a:prstGeom>
        </p:spPr>
      </p:pic>
    </p:spTree>
    <p:extLst>
      <p:ext uri="{BB962C8B-B14F-4D97-AF65-F5344CB8AC3E}">
        <p14:creationId xmlns:p14="http://schemas.microsoft.com/office/powerpoint/2010/main" val="1942431903"/>
      </p:ext>
    </p:extLst>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 </a:t>
            </a:r>
            <a:r>
              <a:rPr lang="en-US" dirty="0" err="1" smtClean="0"/>
              <a:t>Passaran</a:t>
            </a:r>
            <a:endParaRPr lang="el-GR" dirty="0"/>
          </a:p>
        </p:txBody>
      </p:sp>
      <p:sp>
        <p:nvSpPr>
          <p:cNvPr id="3" name="Content Placeholder 2"/>
          <p:cNvSpPr>
            <a:spLocks noGrp="1"/>
          </p:cNvSpPr>
          <p:nvPr>
            <p:ph idx="1"/>
          </p:nvPr>
        </p:nvSpPr>
        <p:spPr>
          <a:xfrm rot="900000">
            <a:off x="3482395" y="631036"/>
            <a:ext cx="4658735" cy="5844341"/>
          </a:xfrm>
        </p:spPr>
        <p:txBody>
          <a:bodyPr>
            <a:normAutofit fontScale="77500" lnSpcReduction="20000"/>
          </a:bodyPr>
          <a:lstStyle/>
          <a:p>
            <a:r>
              <a:rPr lang="el-GR" dirty="0" smtClean="0"/>
              <a:t>Η Ραχήλ μια Ελληνοεβραία φεύγει από τη Θεσσαλονίκη για να ξεφύγει από τους φασίστες. Τα μέλη του κουμμουνιστικού κόμματος την βοηθούν να περάσει στη Γαλλία και από κει στην Ισπανία και στο στρατόπεδο των ανταρτών κατά του Φράνκο.</a:t>
            </a:r>
          </a:p>
          <a:p>
            <a:r>
              <a:rPr lang="el-GR" dirty="0" smtClean="0"/>
              <a:t>Εκεί στη μαδρίτη η Ραχήλ γνωρίζει την Σιμόν Βέιλ και τη Χάνκα Γκροθέντικ.</a:t>
            </a:r>
          </a:p>
          <a:p>
            <a:r>
              <a:rPr lang="el-GR" dirty="0" smtClean="0"/>
              <a:t>Τη βραδιά πριν τη μεγάλη μάχη ο Δημήτρης και η Ραχήλ συναντιούνται για πρώτη φορα. Με έναν πρωτόγνωρο ενθουσιασμό οι αγωνιστές καλωσορίζουν τη μάχη με τραγούδια και γέλια.</a:t>
            </a:r>
            <a:endParaRPr lang="el-GR" dirty="0"/>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9512" y="116632"/>
            <a:ext cx="1663016" cy="1728192"/>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431" y="1916832"/>
            <a:ext cx="1671816" cy="2717318"/>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74608891"/>
      </p:ext>
    </p:extLst>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 </a:t>
            </a:r>
            <a:r>
              <a:rPr lang="en-US" dirty="0" err="1" smtClean="0"/>
              <a:t>Passaran</a:t>
            </a:r>
            <a:r>
              <a:rPr lang="en-US" dirty="0" smtClean="0"/>
              <a:t/>
            </a:r>
            <a:br>
              <a:rPr lang="en-US" dirty="0" smtClean="0"/>
            </a:br>
            <a:r>
              <a:rPr lang="el-GR" dirty="0" smtClean="0"/>
              <a:t>(Μέρος Δεύτερο)</a:t>
            </a:r>
            <a:endParaRPr lang="el-GR" dirty="0"/>
          </a:p>
        </p:txBody>
      </p:sp>
      <p:sp>
        <p:nvSpPr>
          <p:cNvPr id="3" name="Content Placeholder 2"/>
          <p:cNvSpPr>
            <a:spLocks noGrp="1"/>
          </p:cNvSpPr>
          <p:nvPr>
            <p:ph idx="1"/>
          </p:nvPr>
        </p:nvSpPr>
        <p:spPr>
          <a:xfrm rot="900000">
            <a:off x="3457173" y="653145"/>
            <a:ext cx="4658735" cy="5853894"/>
          </a:xfrm>
        </p:spPr>
        <p:txBody>
          <a:bodyPr>
            <a:normAutofit lnSpcReduction="10000"/>
          </a:bodyPr>
          <a:lstStyle/>
          <a:p>
            <a:r>
              <a:rPr lang="el-GR" dirty="0" smtClean="0"/>
              <a:t>Η ζωή του Δημήτρη και της Ραχήλ ακολούθησε έναν συγκεκριμένο ειρμό για 2 χρόνια. Μάχες, μάχες και ξανά μαχες που τις διέκοπταν σύντομες ανάπαυλες.ο Δημήτρης βίωνε την παντελή κατάλυση της συμμετρίας, μισαλλοδοξία μασκαρεμένη με τη μάσκα της ιδεολογικής καθαρότητας και βία, βία, βία.</a:t>
            </a:r>
          </a:p>
        </p:txBody>
      </p:sp>
    </p:spTree>
    <p:extLst>
      <p:ext uri="{BB962C8B-B14F-4D97-AF65-F5344CB8AC3E}">
        <p14:creationId xmlns:p14="http://schemas.microsoft.com/office/powerpoint/2010/main" val="3785359401"/>
      </p:ext>
    </p:extLst>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 </a:t>
            </a:r>
            <a:r>
              <a:rPr lang="en-US" dirty="0" err="1" smtClean="0"/>
              <a:t>Passaran</a:t>
            </a:r>
            <a:r>
              <a:rPr lang="en-US" dirty="0" smtClean="0"/>
              <a:t> (</a:t>
            </a:r>
            <a:r>
              <a:rPr lang="el-GR" dirty="0" smtClean="0"/>
              <a:t>Μέρος Τρίτο)</a:t>
            </a:r>
            <a:endParaRPr lang="el-GR" dirty="0"/>
          </a:p>
        </p:txBody>
      </p:sp>
      <p:sp>
        <p:nvSpPr>
          <p:cNvPr id="3" name="Content Placeholder 2"/>
          <p:cNvSpPr>
            <a:spLocks noGrp="1"/>
          </p:cNvSpPr>
          <p:nvPr>
            <p:ph idx="1"/>
          </p:nvPr>
        </p:nvSpPr>
        <p:spPr>
          <a:xfrm rot="900000">
            <a:off x="3823038" y="984129"/>
            <a:ext cx="4658735" cy="5601118"/>
          </a:xfrm>
        </p:spPr>
        <p:txBody>
          <a:bodyPr>
            <a:normAutofit fontScale="85000" lnSpcReduction="20000"/>
          </a:bodyPr>
          <a:lstStyle/>
          <a:p>
            <a:r>
              <a:rPr lang="el-GR" dirty="0"/>
              <a:t>Μετά από καιρό ο αντίπαλος υποχώρησε. Ο Δημήτρης και η Ραχήλ δεν είχαν διάθεση για επινίκιους πανηγυρισμούς. Συμμετείχαν σε έναν πόλεμο που δεν ήταν δικός τους και συνειδητοποίησαν ότι ήταν παγιδευμένοι σ’ενα αδέξοδο χωρίς προοπτική</a:t>
            </a:r>
            <a:r>
              <a:rPr lang="el-GR" dirty="0" smtClean="0"/>
              <a:t>.</a:t>
            </a:r>
          </a:p>
          <a:p>
            <a:r>
              <a:rPr lang="el-GR" dirty="0" smtClean="0"/>
              <a:t>«Η έλλειψη της συμμετρίας σημαίνει μόνο ένα πράγμα: ολοκληρωτική καταστροφή. Η απόλυτη έλλειψη συμμετρίας είναι ακριβώς το δυνατό σημείο και το μήνυμα αυτού του πίνακα.» </a:t>
            </a:r>
            <a:r>
              <a:rPr lang="el-GR" i="1" dirty="0" smtClean="0"/>
              <a:t>Δημήτρης Αποστολίδης πάνω στην Γκέρνικα.</a:t>
            </a:r>
            <a:endParaRPr lang="el-GR" dirty="0"/>
          </a:p>
          <a:p>
            <a:endParaRPr lang="el-GR" dirty="0"/>
          </a:p>
        </p:txBody>
      </p:sp>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611903">
            <a:off x="139034" y="4778151"/>
            <a:ext cx="3442597" cy="1543515"/>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81852185"/>
      </p:ext>
    </p:extLst>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Paris, ville ouverte</a:t>
            </a:r>
            <a:endParaRPr lang="el-GR" dirty="0"/>
          </a:p>
        </p:txBody>
      </p:sp>
      <p:sp>
        <p:nvSpPr>
          <p:cNvPr id="3" name="Content Placeholder 2"/>
          <p:cNvSpPr>
            <a:spLocks noGrp="1"/>
          </p:cNvSpPr>
          <p:nvPr>
            <p:ph idx="1"/>
          </p:nvPr>
        </p:nvSpPr>
        <p:spPr>
          <a:xfrm rot="900000">
            <a:off x="3482411" y="549640"/>
            <a:ext cx="4658735" cy="5872530"/>
          </a:xfrm>
        </p:spPr>
        <p:txBody>
          <a:bodyPr>
            <a:normAutofit fontScale="92500" lnSpcReduction="10000"/>
          </a:bodyPr>
          <a:lstStyle/>
          <a:p>
            <a:r>
              <a:rPr lang="el-GR" dirty="0" smtClean="0"/>
              <a:t>Με το τέλος του πολέμου ο Δημήτρης και η Ραχήλ πηγαίνουν στο Παρίσι. Μένουν εκεί για 18 μήνες μέχρι την είσοδο των Γερμανών στο Παρίσι.</a:t>
            </a:r>
          </a:p>
          <a:p>
            <a:r>
              <a:rPr lang="el-GR" dirty="0" smtClean="0"/>
              <a:t>Ένα απόγευμα σε μια βολτα συναντούν τον Σάσα και τη Χάνκα. Εκεί για πρώτη φορά ο Δημήτρης γνωρίζει τον γιο τους τον Αλεξαντρ Γκροθεντικ.</a:t>
            </a:r>
          </a:p>
          <a:p>
            <a:r>
              <a:rPr lang="el-GR" dirty="0" smtClean="0"/>
              <a:t>Ο Σάσα συλήφθηκε και στάλθηκε στοΆουσβιτς όπου και πέθανε.</a:t>
            </a:r>
            <a:endParaRPr lang="el-GR" dirty="0"/>
          </a:p>
        </p:txBody>
      </p:sp>
    </p:spTree>
    <p:extLst>
      <p:ext uri="{BB962C8B-B14F-4D97-AF65-F5344CB8AC3E}">
        <p14:creationId xmlns:p14="http://schemas.microsoft.com/office/powerpoint/2010/main" val="315844964"/>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l-GR" sz="6600" dirty="0" smtClean="0"/>
              <a:t>Αντάπαζαρ</a:t>
            </a:r>
            <a:endParaRPr lang="el-GR" sz="6600" dirty="0"/>
          </a:p>
        </p:txBody>
      </p:sp>
      <p:sp>
        <p:nvSpPr>
          <p:cNvPr id="3" name="Content Placeholder 2"/>
          <p:cNvSpPr>
            <a:spLocks noGrp="1"/>
          </p:cNvSpPr>
          <p:nvPr>
            <p:ph idx="1"/>
          </p:nvPr>
        </p:nvSpPr>
        <p:spPr>
          <a:xfrm>
            <a:off x="3491880" y="1412776"/>
            <a:ext cx="4658735" cy="5077623"/>
          </a:xfrm>
        </p:spPr>
        <p:txBody>
          <a:bodyPr>
            <a:normAutofit fontScale="92500" lnSpcReduction="20000"/>
          </a:bodyPr>
          <a:lstStyle/>
          <a:p>
            <a:pPr marL="0" indent="0">
              <a:buNone/>
            </a:pPr>
            <a:r>
              <a:rPr lang="el-GR" dirty="0" smtClean="0"/>
              <a:t>Το Αντάπαζαρ </a:t>
            </a:r>
            <a:r>
              <a:rPr lang="el-GR" dirty="0"/>
              <a:t>βρίσκεται στο μέσον μιας εύφορης κοιλάδας με πλούσια γεωργική παραγωγή, κυρίως σε σιτηρά, φρούτα, λαχανικά και καπνό. </a:t>
            </a:r>
          </a:p>
          <a:p>
            <a:r>
              <a:rPr lang="el-GR" dirty="0"/>
              <a:t>Ιστορικά η πόλη φέρεται να περιήλθε στους Οθωμανούς περί τον 14ο αιώνα. Σήμερα το μοναδικό μνημείο που απαντάται στη πόλη αυτή είναι μια λίθινη γέφυρα που φέρεται να κτίσθηκε στην εποχή του Βυζαντινού Αυτοκράτορα Ιουστινιανού.</a:t>
            </a:r>
          </a:p>
        </p:txBody>
      </p:sp>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890495" flipH="1">
            <a:off x="6476475" y="332059"/>
            <a:ext cx="2514208" cy="1280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752438"/>
      </p:ext>
    </p:extLst>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rot="-4500000">
            <a:off x="-1058096" y="2798528"/>
            <a:ext cx="5064953" cy="1695631"/>
          </a:xfrm>
        </p:spPr>
        <p:txBody>
          <a:bodyPr/>
          <a:lstStyle/>
          <a:p>
            <a:r>
              <a:rPr lang="en-US" dirty="0" smtClean="0"/>
              <a:t>Paris, ville ouverte </a:t>
            </a:r>
            <a:r>
              <a:rPr lang="el-GR" dirty="0" smtClean="0"/>
              <a:t>(Μέρος Δεύτερο)</a:t>
            </a:r>
            <a:endParaRPr lang="el-GR" dirty="0"/>
          </a:p>
        </p:txBody>
      </p:sp>
      <p:sp>
        <p:nvSpPr>
          <p:cNvPr id="3" name="Content Placeholder 2"/>
          <p:cNvSpPr>
            <a:spLocks noGrp="1"/>
          </p:cNvSpPr>
          <p:nvPr>
            <p:ph idx="1"/>
          </p:nvPr>
        </p:nvSpPr>
        <p:spPr>
          <a:xfrm rot="900000">
            <a:off x="3662813" y="324502"/>
            <a:ext cx="3834597" cy="5164324"/>
          </a:xfrm>
        </p:spPr>
        <p:txBody>
          <a:bodyPr>
            <a:normAutofit fontScale="92500" lnSpcReduction="20000"/>
          </a:bodyPr>
          <a:lstStyle/>
          <a:p>
            <a:r>
              <a:rPr lang="el-GR" dirty="0" smtClean="0"/>
              <a:t>Ο Δημήτρης έβλεπε συχνά τους Μπουρμπακί που συνεδρίαζαν πάνω στα στοιχεία μαθηματικής στο </a:t>
            </a:r>
            <a:r>
              <a:rPr lang="en-US" i="1" dirty="0" smtClean="0"/>
              <a:t>Café </a:t>
            </a:r>
            <a:r>
              <a:rPr lang="en-US" i="1" dirty="0" err="1" smtClean="0"/>
              <a:t>Capulent</a:t>
            </a:r>
            <a:r>
              <a:rPr lang="en-US" dirty="0" smtClean="0"/>
              <a:t>.</a:t>
            </a:r>
            <a:endParaRPr lang="el-GR" dirty="0" smtClean="0"/>
          </a:p>
          <a:p>
            <a:r>
              <a:rPr lang="el-GR" dirty="0" smtClean="0"/>
              <a:t>Σε μια βόλτα του συγγραφέα με το Δημήτρη στο Παρίσι ο συγγραφέας μαθαίνει για την βουρβαχική αντίληψη για τα μαθηματικά ως προς τη λογοτεχνια. </a:t>
            </a:r>
            <a:endParaRPr lang="el-GR" dirty="0"/>
          </a:p>
        </p:txBody>
      </p:sp>
      <p:sp>
        <p:nvSpPr>
          <p:cNvPr id="4" name="TextBox 3"/>
          <p:cNvSpPr txBox="1"/>
          <p:nvPr/>
        </p:nvSpPr>
        <p:spPr>
          <a:xfrm>
            <a:off x="2195736" y="5229200"/>
            <a:ext cx="2448272" cy="1477328"/>
          </a:xfrm>
          <a:prstGeom prst="rect">
            <a:avLst/>
          </a:prstGeom>
          <a:noFill/>
        </p:spPr>
        <p:txBody>
          <a:bodyPr wrap="square" rtlCol="0">
            <a:spAutoFit/>
          </a:bodyPr>
          <a:lstStyle/>
          <a:p>
            <a:r>
              <a:rPr lang="el-GR" dirty="0" smtClean="0">
                <a:solidFill>
                  <a:schemeClr val="bg1">
                    <a:lumMod val="95000"/>
                    <a:lumOff val="5000"/>
                  </a:schemeClr>
                </a:solidFill>
              </a:rPr>
              <a:t>Ειναι μια προσπαθεια να οριστει η λογοτεχνια με βαση καποιο αξιωμα, οπως η γεωμετρια.</a:t>
            </a:r>
            <a:endParaRPr lang="el-GR" dirty="0">
              <a:solidFill>
                <a:schemeClr val="bg1">
                  <a:lumMod val="95000"/>
                  <a:lumOff val="5000"/>
                </a:schemeClr>
              </a:solidFill>
            </a:endParaRPr>
          </a:p>
        </p:txBody>
      </p:sp>
      <p:cxnSp>
        <p:nvCxnSpPr>
          <p:cNvPr id="8" name="Curved Connector 7"/>
          <p:cNvCxnSpPr/>
          <p:nvPr/>
        </p:nvCxnSpPr>
        <p:spPr>
          <a:xfrm rot="5400000" flipH="1" flipV="1">
            <a:off x="2555776" y="4149080"/>
            <a:ext cx="1440160" cy="864096"/>
          </a:xfrm>
          <a:prstGeom prst="curvedConnector3">
            <a:avLst>
              <a:gd name="adj1" fmla="val 104863"/>
            </a:avLst>
          </a:prstGeom>
          <a:ln>
            <a:tailEnd type="arrow"/>
          </a:ln>
        </p:spPr>
        <p:style>
          <a:lnRef idx="2">
            <a:schemeClr val="accent4"/>
          </a:lnRef>
          <a:fillRef idx="0">
            <a:schemeClr val="accent4"/>
          </a:fillRef>
          <a:effectRef idx="1">
            <a:schemeClr val="accent4"/>
          </a:effectRef>
          <a:fontRef idx="minor">
            <a:schemeClr val="tx1"/>
          </a:fontRef>
        </p:style>
      </p:cxnSp>
      <p:sp>
        <p:nvSpPr>
          <p:cNvPr id="10" name="TextBox 9"/>
          <p:cNvSpPr txBox="1"/>
          <p:nvPr/>
        </p:nvSpPr>
        <p:spPr>
          <a:xfrm>
            <a:off x="6660232" y="4581622"/>
            <a:ext cx="2304256" cy="2031325"/>
          </a:xfrm>
          <a:prstGeom prst="rect">
            <a:avLst/>
          </a:prstGeom>
          <a:noFill/>
        </p:spPr>
        <p:txBody>
          <a:bodyPr wrap="square" rtlCol="0">
            <a:spAutoFit/>
          </a:bodyPr>
          <a:lstStyle/>
          <a:p>
            <a:r>
              <a:rPr lang="el-GR" dirty="0" smtClean="0">
                <a:solidFill>
                  <a:schemeClr val="bg1">
                    <a:lumMod val="95000"/>
                    <a:lumOff val="5000"/>
                  </a:schemeClr>
                </a:solidFill>
              </a:rPr>
              <a:t>Αξίωμα 2.2: Εχοντας 2 λεξεις μιας φρασης, υπαρχει τουλαχιστον μια 3</a:t>
            </a:r>
            <a:r>
              <a:rPr lang="el-GR" baseline="30000" dirty="0" smtClean="0">
                <a:solidFill>
                  <a:schemeClr val="bg1">
                    <a:lumMod val="95000"/>
                    <a:lumOff val="5000"/>
                  </a:schemeClr>
                </a:solidFill>
              </a:rPr>
              <a:t>η</a:t>
            </a:r>
            <a:r>
              <a:rPr lang="el-GR" dirty="0" smtClean="0">
                <a:solidFill>
                  <a:schemeClr val="bg1">
                    <a:lumMod val="95000"/>
                    <a:lumOff val="5000"/>
                  </a:schemeClr>
                </a:solidFill>
              </a:rPr>
              <a:t> λεξη, τετοια ωστε η δευτερη να ειναι αναμεσα στην 1</a:t>
            </a:r>
            <a:r>
              <a:rPr lang="el-GR" baseline="30000" dirty="0" smtClean="0">
                <a:solidFill>
                  <a:schemeClr val="bg1">
                    <a:lumMod val="95000"/>
                    <a:lumOff val="5000"/>
                  </a:schemeClr>
                </a:solidFill>
              </a:rPr>
              <a:t>η</a:t>
            </a:r>
            <a:r>
              <a:rPr lang="el-GR" dirty="0" smtClean="0">
                <a:solidFill>
                  <a:schemeClr val="bg1">
                    <a:lumMod val="95000"/>
                    <a:lumOff val="5000"/>
                  </a:schemeClr>
                </a:solidFill>
              </a:rPr>
              <a:t> και την 2</a:t>
            </a:r>
            <a:r>
              <a:rPr lang="el-GR" baseline="30000" dirty="0" smtClean="0">
                <a:solidFill>
                  <a:schemeClr val="bg1">
                    <a:lumMod val="95000"/>
                    <a:lumOff val="5000"/>
                  </a:schemeClr>
                </a:solidFill>
              </a:rPr>
              <a:t>η</a:t>
            </a:r>
            <a:r>
              <a:rPr lang="el-GR" dirty="0" smtClean="0">
                <a:solidFill>
                  <a:schemeClr val="bg1">
                    <a:lumMod val="95000"/>
                    <a:lumOff val="5000"/>
                  </a:schemeClr>
                </a:solidFill>
              </a:rPr>
              <a:t> .</a:t>
            </a:r>
            <a:endParaRPr lang="el-GR" dirty="0">
              <a:solidFill>
                <a:schemeClr val="bg1">
                  <a:lumMod val="95000"/>
                  <a:lumOff val="5000"/>
                </a:schemeClr>
              </a:solidFill>
            </a:endParaRPr>
          </a:p>
        </p:txBody>
      </p:sp>
      <p:cxnSp>
        <p:nvCxnSpPr>
          <p:cNvPr id="12" name="Curved Connector 11"/>
          <p:cNvCxnSpPr/>
          <p:nvPr/>
        </p:nvCxnSpPr>
        <p:spPr>
          <a:xfrm rot="10800000" flipV="1">
            <a:off x="4499992" y="5877272"/>
            <a:ext cx="2160242" cy="252028"/>
          </a:xfrm>
          <a:prstGeom prst="curvedConnector3">
            <a:avLst>
              <a:gd name="adj1" fmla="val 50000"/>
            </a:avLst>
          </a:prstGeom>
          <a:ln>
            <a:tailEnd type="arrow"/>
          </a:ln>
        </p:spPr>
        <p:style>
          <a:lnRef idx="2">
            <a:schemeClr val="accent3"/>
          </a:lnRef>
          <a:fillRef idx="0">
            <a:schemeClr val="accent3"/>
          </a:fillRef>
          <a:effectRef idx="1">
            <a:schemeClr val="accent3"/>
          </a:effectRef>
          <a:fontRef idx="minor">
            <a:schemeClr val="tx1"/>
          </a:fontRef>
        </p:style>
      </p:cxnSp>
    </p:spTree>
    <p:extLst>
      <p:ext uri="{BB962C8B-B14F-4D97-AF65-F5344CB8AC3E}">
        <p14:creationId xmlns:p14="http://schemas.microsoft.com/office/powerpoint/2010/main" val="1585221305"/>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Paris, ville ouverte</a:t>
            </a:r>
            <a:r>
              <a:rPr lang="el-GR" dirty="0" smtClean="0"/>
              <a:t> (Μερος Τριτο)</a:t>
            </a:r>
            <a:endParaRPr lang="el-GR" dirty="0"/>
          </a:p>
        </p:txBody>
      </p:sp>
      <p:sp>
        <p:nvSpPr>
          <p:cNvPr id="3" name="Content Placeholder 2"/>
          <p:cNvSpPr>
            <a:spLocks noGrp="1"/>
          </p:cNvSpPr>
          <p:nvPr>
            <p:ph idx="1"/>
          </p:nvPr>
        </p:nvSpPr>
        <p:spPr>
          <a:xfrm rot="900000">
            <a:off x="3482411" y="656469"/>
            <a:ext cx="4658735" cy="5658874"/>
          </a:xfrm>
        </p:spPr>
        <p:txBody>
          <a:bodyPr>
            <a:normAutofit/>
          </a:bodyPr>
          <a:lstStyle/>
          <a:p>
            <a:r>
              <a:rPr lang="el-GR" dirty="0" smtClean="0"/>
              <a:t>Μια παραμονή Χριστουγέννων ο Δημήτρης μαθαίνει πως η Ραχήλ είναι έγκυος.</a:t>
            </a:r>
          </a:p>
          <a:p>
            <a:r>
              <a:rPr lang="el-GR" dirty="0" smtClean="0"/>
              <a:t>Πριν ακόμα γεννηθεί το μωρό η Ραχήλ συλαμβάνεται από ναζιστές.Στο τραίνο με προορισμο το Αουσβιτς η Ραχήλ πεθαίνει .</a:t>
            </a:r>
          </a:p>
          <a:p>
            <a:pPr marL="0" indent="0">
              <a:buNone/>
            </a:pPr>
            <a:r>
              <a:rPr lang="el-GR" dirty="0" smtClean="0"/>
              <a:t>«Ο πόλεμος δεν γεννά μονο ήρωες γεννά και προδότες...»</a:t>
            </a:r>
            <a:endParaRPr lang="el-GR" dirty="0"/>
          </a:p>
        </p:txBody>
      </p:sp>
    </p:spTree>
    <p:extLst>
      <p:ext uri="{BB962C8B-B14F-4D97-AF65-F5344CB8AC3E}">
        <p14:creationId xmlns:p14="http://schemas.microsoft.com/office/powerpoint/2010/main" val="3940946322"/>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rot="-4500000">
            <a:off x="-1285420" y="2831996"/>
            <a:ext cx="5693465" cy="2230108"/>
          </a:xfrm>
        </p:spPr>
        <p:txBody>
          <a:bodyPr>
            <a:normAutofit/>
          </a:bodyPr>
          <a:lstStyle/>
          <a:p>
            <a:r>
              <a:rPr lang="en-US" dirty="0" err="1" smtClean="0"/>
              <a:t>Inderdit</a:t>
            </a:r>
            <a:r>
              <a:rPr lang="en-US" dirty="0" smtClean="0"/>
              <a:t> d’ </a:t>
            </a:r>
            <a:r>
              <a:rPr lang="en-US" dirty="0" err="1" smtClean="0"/>
              <a:t>inderdire</a:t>
            </a:r>
            <a:r>
              <a:rPr lang="en-US" dirty="0" smtClean="0"/>
              <a:t> </a:t>
            </a:r>
            <a:endParaRPr lang="el-GR" dirty="0"/>
          </a:p>
        </p:txBody>
      </p:sp>
      <p:sp>
        <p:nvSpPr>
          <p:cNvPr id="3" name="Content Placeholder 2"/>
          <p:cNvSpPr>
            <a:spLocks noGrp="1"/>
          </p:cNvSpPr>
          <p:nvPr>
            <p:ph idx="1"/>
          </p:nvPr>
        </p:nvSpPr>
        <p:spPr>
          <a:xfrm rot="900000">
            <a:off x="3491411" y="569461"/>
            <a:ext cx="4658735" cy="5765703"/>
          </a:xfrm>
        </p:spPr>
        <p:txBody>
          <a:bodyPr>
            <a:normAutofit fontScale="92500" lnSpcReduction="10000"/>
          </a:bodyPr>
          <a:lstStyle/>
          <a:p>
            <a:r>
              <a:rPr lang="el-GR" dirty="0" smtClean="0"/>
              <a:t>Ο Δημήτρης αρκετά χρονια αργότερα είδε και πάλι τον Αλεξαντρ. Από εκείνον μαθαίνει ότι η Χάνκα κόλλησε φυματίωση στο στρατόπεδο.</a:t>
            </a:r>
            <a:r>
              <a:rPr lang="el-GR" dirty="0"/>
              <a:t> </a:t>
            </a:r>
            <a:r>
              <a:rPr lang="el-GR" dirty="0" smtClean="0"/>
              <a:t>Επίσης μαθαίνει γαι το θάνατο της Σιμόν.</a:t>
            </a:r>
          </a:p>
          <a:p>
            <a:r>
              <a:rPr lang="el-GR" dirty="0" smtClean="0"/>
              <a:t>Νοσταλγόντας τα χρόνια του στην Ιταλία στέλνει γράμμα στην πανσιον. Με το δέμα που του στέλνουν έρχονται και 2 γραμματα από τον Μώκι.</a:t>
            </a:r>
          </a:p>
        </p:txBody>
      </p:sp>
    </p:spTree>
    <p:extLst>
      <p:ext uri="{BB962C8B-B14F-4D97-AF65-F5344CB8AC3E}">
        <p14:creationId xmlns:p14="http://schemas.microsoft.com/office/powerpoint/2010/main" val="873514446"/>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rot="-4500000">
            <a:off x="-775505" y="3030648"/>
            <a:ext cx="5289944" cy="1695631"/>
          </a:xfrm>
        </p:spPr>
        <p:txBody>
          <a:bodyPr>
            <a:normAutofit fontScale="90000"/>
          </a:bodyPr>
          <a:lstStyle/>
          <a:p>
            <a:r>
              <a:rPr lang="en-US" dirty="0" err="1"/>
              <a:t>Inderdit</a:t>
            </a:r>
            <a:r>
              <a:rPr lang="en-US" dirty="0"/>
              <a:t> d’ </a:t>
            </a:r>
            <a:r>
              <a:rPr lang="en-US" dirty="0" err="1" smtClean="0"/>
              <a:t>inderdire</a:t>
            </a:r>
            <a:r>
              <a:rPr lang="el-GR" dirty="0" smtClean="0"/>
              <a:t> (Μέρος Δεύτερο)</a:t>
            </a:r>
            <a:endParaRPr lang="el-GR" dirty="0"/>
          </a:p>
        </p:txBody>
      </p:sp>
      <p:sp>
        <p:nvSpPr>
          <p:cNvPr id="3" name="Content Placeholder 2"/>
          <p:cNvSpPr>
            <a:spLocks noGrp="1"/>
          </p:cNvSpPr>
          <p:nvPr>
            <p:ph idx="1"/>
          </p:nvPr>
        </p:nvSpPr>
        <p:spPr/>
        <p:txBody>
          <a:bodyPr/>
          <a:lstStyle/>
          <a:p>
            <a:r>
              <a:rPr lang="el-GR" dirty="0" smtClean="0"/>
              <a:t>Μετά από εξι χρόνια από το γράμμα του Δημήτρη στον Έσσερ οι δυο φίλοι συναντιούνται.</a:t>
            </a:r>
          </a:p>
          <a:p>
            <a:r>
              <a:rPr lang="el-GR" dirty="0" smtClean="0"/>
              <a:t>Η απειρία ανάμεσα σε αριθμούς είναι διαφορετική. Άλλη απειρία έχουν οι ακέραιοι και άλλη οι δεκαδικοι, οι ριζες, το π, ο λαγαριθμοι. Ποιο είναι το επόμενο του 2,57;;;</a:t>
            </a:r>
            <a:endParaRPr lang="el-GR" dirty="0"/>
          </a:p>
        </p:txBody>
      </p:sp>
    </p:spTree>
    <p:extLst>
      <p:ext uri="{BB962C8B-B14F-4D97-AF65-F5344CB8AC3E}">
        <p14:creationId xmlns:p14="http://schemas.microsoft.com/office/powerpoint/2010/main" val="3599563805"/>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347864" y="1052736"/>
            <a:ext cx="4658735" cy="5077623"/>
          </a:xfrm>
        </p:spPr>
        <p:txBody>
          <a:bodyPr/>
          <a:lstStyle/>
          <a:p>
            <a:r>
              <a:rPr lang="el-GR" dirty="0" smtClean="0"/>
              <a:t>Ο Μέτοικος μας έμεινε στο Παρίσι μέχρι το τέλος της ζωής του. Αυτής της ζωής γεμάτης με πόνο, βία, λύπη, αγάπη, έρωτα και Συμμετρία. Γιατί η συμμετρία είναι η αρμονία που αποζητούμε όλοι για να ζήσουμε ειρηνικά με τον εαυτό μας... </a:t>
            </a:r>
            <a:endParaRPr lang="el-GR"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980728"/>
            <a:ext cx="3018867" cy="44577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93843631"/>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rot="-4500000">
            <a:off x="-662561" y="2942543"/>
            <a:ext cx="5064953" cy="1695631"/>
          </a:xfrm>
        </p:spPr>
        <p:txBody>
          <a:bodyPr>
            <a:normAutofit/>
          </a:bodyPr>
          <a:lstStyle/>
          <a:p>
            <a:r>
              <a:rPr lang="el-GR" sz="9600" dirty="0" smtClean="0"/>
              <a:t>ΤΕΛΟΣ</a:t>
            </a:r>
            <a:endParaRPr lang="el-GR" sz="9600" dirty="0"/>
          </a:p>
        </p:txBody>
      </p:sp>
      <p:sp>
        <p:nvSpPr>
          <p:cNvPr id="3" name="Content Placeholder 2"/>
          <p:cNvSpPr>
            <a:spLocks noGrp="1"/>
          </p:cNvSpPr>
          <p:nvPr>
            <p:ph idx="1"/>
          </p:nvPr>
        </p:nvSpPr>
        <p:spPr>
          <a:xfrm rot="900000">
            <a:off x="3476714" y="662458"/>
            <a:ext cx="5096687" cy="5747065"/>
          </a:xfrm>
        </p:spPr>
        <p:txBody>
          <a:bodyPr>
            <a:normAutofit/>
          </a:bodyPr>
          <a:lstStyle/>
          <a:p>
            <a:pPr marL="0" indent="0">
              <a:buNone/>
            </a:pPr>
            <a:r>
              <a:rPr lang="el-GR" sz="4400" dirty="0"/>
              <a:t>Σ</a:t>
            </a:r>
            <a:r>
              <a:rPr lang="el-GR" sz="4400" dirty="0" smtClean="0"/>
              <a:t>ας ευχαριστώ για την προσοχή σας!</a:t>
            </a:r>
            <a:endParaRPr lang="el-GR" sz="4400" dirty="0"/>
          </a:p>
        </p:txBody>
      </p:sp>
    </p:spTree>
    <p:extLst>
      <p:ext uri="{BB962C8B-B14F-4D97-AF65-F5344CB8AC3E}">
        <p14:creationId xmlns:p14="http://schemas.microsoft.com/office/powerpoint/2010/main" val="2138486728"/>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Ex oriente lux</a:t>
            </a:r>
            <a:endParaRPr lang="el-GR" dirty="0"/>
          </a:p>
        </p:txBody>
      </p:sp>
      <p:sp>
        <p:nvSpPr>
          <p:cNvPr id="3" name="Content Placeholder 2"/>
          <p:cNvSpPr>
            <a:spLocks noGrp="1"/>
          </p:cNvSpPr>
          <p:nvPr>
            <p:ph idx="1"/>
          </p:nvPr>
        </p:nvSpPr>
        <p:spPr>
          <a:xfrm rot="906542">
            <a:off x="3309796" y="1174734"/>
            <a:ext cx="4658735" cy="5077623"/>
          </a:xfrm>
        </p:spPr>
        <p:txBody>
          <a:bodyPr>
            <a:normAutofit fontScale="92500" lnSpcReduction="20000"/>
          </a:bodyPr>
          <a:lstStyle/>
          <a:p>
            <a:r>
              <a:rPr lang="el-GR" dirty="0" smtClean="0"/>
              <a:t>Οι γονείς του Δημήτρη είναι η Σοφία Αποστολίδου ,ια φιλομαθης και μορφωμένη γυναικα που πριν καν προλαβει να παει στο παρθαναγωγειο της Πολης ο πατερας της την πάντρψε με τον Γιώργη Ισαακίδη.</a:t>
            </a:r>
          </a:p>
          <a:p>
            <a:r>
              <a:rPr lang="el-GR" dirty="0" smtClean="0"/>
              <a:t>Ο Γιώργης είναι σπουδαγμένος φαρμακοποιός και με το γάμο του με τη Σοφία έκανε την τύχη του! Απέκτησε δικό του φαρμακείο και μια ζηλευτή οικογένεια.</a:t>
            </a:r>
            <a:endParaRPr lang="el-GR" dirty="0"/>
          </a:p>
        </p:txBody>
      </p:sp>
    </p:spTree>
    <p:extLst>
      <p:ext uri="{BB962C8B-B14F-4D97-AF65-F5344CB8AC3E}">
        <p14:creationId xmlns:p14="http://schemas.microsoft.com/office/powerpoint/2010/main" val="3519957665"/>
      </p:ext>
    </p:extLst>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Ex oriente lux</a:t>
            </a:r>
            <a:r>
              <a:rPr lang="el-GR" dirty="0" smtClean="0"/>
              <a:t/>
            </a:r>
            <a:br>
              <a:rPr lang="el-GR" dirty="0" smtClean="0"/>
            </a:br>
            <a:r>
              <a:rPr lang="el-GR" dirty="0" smtClean="0"/>
              <a:t>(Η συνέχεια)</a:t>
            </a:r>
            <a:endParaRPr lang="el-GR" dirty="0"/>
          </a:p>
        </p:txBody>
      </p:sp>
      <p:sp>
        <p:nvSpPr>
          <p:cNvPr id="3" name="Content Placeholder 2"/>
          <p:cNvSpPr>
            <a:spLocks noGrp="1"/>
          </p:cNvSpPr>
          <p:nvPr>
            <p:ph idx="1"/>
          </p:nvPr>
        </p:nvSpPr>
        <p:spPr/>
        <p:txBody>
          <a:bodyPr>
            <a:normAutofit fontScale="92500" lnSpcReduction="20000"/>
          </a:bodyPr>
          <a:lstStyle/>
          <a:p>
            <a:r>
              <a:rPr lang="el-GR" dirty="0" smtClean="0"/>
              <a:t>Ο Δημήτρης είναι ένα παιδάκι κλειστό στον εαυτό του, που απο μικρό μαθαίνει από τη μαμά του να γράφει και να λογαριάζει.</a:t>
            </a:r>
          </a:p>
          <a:p>
            <a:r>
              <a:rPr lang="el-GR" dirty="0" smtClean="0"/>
              <a:t>Πειραματίζεται με τη συμμετρία για 1</a:t>
            </a:r>
            <a:r>
              <a:rPr lang="el-GR" baseline="30000" dirty="0" smtClean="0"/>
              <a:t>η</a:t>
            </a:r>
            <a:r>
              <a:rPr lang="el-GR" dirty="0" smtClean="0"/>
              <a:t> φορά στα 3 του μπροστά στον καθρέφτη γράφοντας γράμματα και προσπαθώντας να καταλάβει ποια αλλάζουν σχήμα και ποια παραμένουν αναλλοίωτα. </a:t>
            </a:r>
            <a:endParaRPr lang="el-GR" dirty="0"/>
          </a:p>
        </p:txBody>
      </p:sp>
    </p:spTree>
    <p:extLst>
      <p:ext uri="{BB962C8B-B14F-4D97-AF65-F5344CB8AC3E}">
        <p14:creationId xmlns:p14="http://schemas.microsoft.com/office/powerpoint/2010/main" val="2554903466"/>
      </p:ext>
    </p:extLst>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874963">
            <a:off x="4823877" y="455960"/>
            <a:ext cx="4006387" cy="30047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20731975">
            <a:off x="207209" y="1844824"/>
            <a:ext cx="4209532" cy="26642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rot="20758514">
            <a:off x="207209" y="395372"/>
            <a:ext cx="3168352" cy="1384995"/>
          </a:xfrm>
          <a:prstGeom prst="rect">
            <a:avLst/>
          </a:prstGeom>
          <a:noFill/>
        </p:spPr>
        <p:txBody>
          <a:bodyPr wrap="square" rtlCol="0">
            <a:spAutoFit/>
          </a:bodyPr>
          <a:lstStyle/>
          <a:p>
            <a:r>
              <a:rPr lang="el-GR" dirty="0" smtClean="0"/>
              <a:t> </a:t>
            </a:r>
            <a:r>
              <a:rPr lang="el-GR" sz="2800" dirty="0" smtClean="0"/>
              <a:t>Ποιες Είναι Οι Μυστικές Αλλαγές του Δ;;;;</a:t>
            </a:r>
            <a:endParaRPr lang="el-GR" sz="2800" dirty="0"/>
          </a:p>
        </p:txBody>
      </p:sp>
    </p:spTree>
    <p:extLst>
      <p:ext uri="{BB962C8B-B14F-4D97-AF65-F5344CB8AC3E}">
        <p14:creationId xmlns:p14="http://schemas.microsoft.com/office/powerpoint/2010/main" val="69961911"/>
      </p:ext>
    </p:extLst>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l-GR" dirty="0" smtClean="0"/>
              <a:t>Παιδικά χρόνια και συμετρία</a:t>
            </a:r>
            <a:endParaRPr lang="el-GR" dirty="0"/>
          </a:p>
        </p:txBody>
      </p:sp>
      <p:sp>
        <p:nvSpPr>
          <p:cNvPr id="3" name="Content Placeholder 2"/>
          <p:cNvSpPr>
            <a:spLocks noGrp="1"/>
          </p:cNvSpPr>
          <p:nvPr>
            <p:ph idx="1"/>
          </p:nvPr>
        </p:nvSpPr>
        <p:spPr>
          <a:xfrm rot="900000">
            <a:off x="2968136" y="2575681"/>
            <a:ext cx="4251764" cy="2076929"/>
          </a:xfrm>
        </p:spPr>
        <p:txBody>
          <a:bodyPr>
            <a:noAutofit/>
          </a:bodyPr>
          <a:lstStyle/>
          <a:p>
            <a:r>
              <a:rPr lang="el-GR" sz="1900" dirty="0" smtClean="0"/>
              <a:t>Σε όλη του τη ζωή ο Δημήτρης καταγράφει τις παρατηρήσεις του σε ένα σημειωματάριο, δώρο του πατέρα του, με τίτλο </a:t>
            </a:r>
            <a:r>
              <a:rPr lang="en-US" sz="1900" dirty="0" smtClean="0"/>
              <a:t>‘</a:t>
            </a:r>
            <a:r>
              <a:rPr lang="en-US" sz="1900" i="1" dirty="0" smtClean="0"/>
              <a:t>Pensees Intimes’</a:t>
            </a:r>
          </a:p>
          <a:p>
            <a:r>
              <a:rPr lang="el-GR" sz="1900" dirty="0" smtClean="0"/>
              <a:t>Σε μια οικογενειακή εκδρομή στη λίμνη Σαπάντζα, ο Δημήτρης προσπαθεί να βρει τη συμμετρία στα κρωξίματα των βατράχων και θαυμάζει τον τριγωνικό σχηματισμό των αγριοχηνών την ώρα που πετάνε.</a:t>
            </a:r>
          </a:p>
          <a:p>
            <a:r>
              <a:rPr lang="el-GR" sz="1900" dirty="0" smtClean="0"/>
              <a:t>Σε μια μοναχική βόλτα βρίσκει τους 7 τρόπους πατημασιάς στην άμμο.</a:t>
            </a:r>
          </a:p>
          <a:p>
            <a:r>
              <a:rPr lang="el-GR" sz="1900" dirty="0" smtClean="0"/>
              <a:t>12 χρονών καταγράφει παρατηρήσεις, σκίτσα και σχόλια για 1 δικεφαλο αετο με αμφιπλευρη κατοπτρικη συμμετρια, 1 αγριολούλουδο με πενταπλή περιστροφικη συμμετρια κ.α.</a:t>
            </a:r>
            <a:endParaRPr lang="el-GR" sz="1900" dirty="0"/>
          </a:p>
        </p:txBody>
      </p:sp>
      <p:pic>
        <p:nvPicPr>
          <p:cNvPr id="409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813405">
            <a:off x="7050509" y="210834"/>
            <a:ext cx="1953469" cy="130072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730424">
            <a:off x="6706586" y="2126689"/>
            <a:ext cx="2159151" cy="47731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0"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980524">
            <a:off x="142919" y="782480"/>
            <a:ext cx="1951941" cy="129614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17659048"/>
      </p:ext>
    </p:extLst>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l-GR" dirty="0" smtClean="0"/>
              <a:t>Η συμμετρία αρχίζει να σπάει</a:t>
            </a:r>
            <a:endParaRPr lang="el-GR" dirty="0"/>
          </a:p>
        </p:txBody>
      </p:sp>
      <p:sp>
        <p:nvSpPr>
          <p:cNvPr id="3" name="Content Placeholder 2"/>
          <p:cNvSpPr>
            <a:spLocks noGrp="1"/>
          </p:cNvSpPr>
          <p:nvPr>
            <p:ph idx="1"/>
          </p:nvPr>
        </p:nvSpPr>
        <p:spPr>
          <a:xfrm rot="849456">
            <a:off x="3323037" y="1104850"/>
            <a:ext cx="4819663" cy="4470533"/>
          </a:xfrm>
        </p:spPr>
        <p:txBody>
          <a:bodyPr>
            <a:normAutofit/>
          </a:bodyPr>
          <a:lstStyle/>
          <a:p>
            <a:r>
              <a:rPr lang="el-GR" dirty="0" smtClean="0"/>
              <a:t>Ο Γιώργης προειδοποιεί τον πεθερό του να φύγουναπό το Αντάπαζαρ και να πάνε στη Θεσσαλονίκη αλλά ο κυρ-Δημητρός αρνείται. </a:t>
            </a:r>
          </a:p>
          <a:p>
            <a:r>
              <a:rPr lang="el-GR" dirty="0" smtClean="0"/>
              <a:t>Ο Γιώργης επιστρατεύεται και πεθαίνει από τυφοειδή πυρετό το 1915.</a:t>
            </a:r>
          </a:p>
          <a:p>
            <a:pPr marL="0" indent="0">
              <a:buNone/>
            </a:pPr>
            <a:endParaRPr lang="el-GR" dirty="0"/>
          </a:p>
        </p:txBody>
      </p:sp>
      <p:pic>
        <p:nvPicPr>
          <p:cNvPr id="512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897553">
            <a:off x="2520846" y="4478901"/>
            <a:ext cx="1748326" cy="21905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83341151"/>
      </p:ext>
    </p:extLst>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l-GR" dirty="0" smtClean="0"/>
              <a:t>Πρώτη Προσφυγιά</a:t>
            </a:r>
            <a:endParaRPr lang="el-GR" dirty="0"/>
          </a:p>
        </p:txBody>
      </p:sp>
      <p:sp>
        <p:nvSpPr>
          <p:cNvPr id="3" name="Content Placeholder 2"/>
          <p:cNvSpPr>
            <a:spLocks noGrp="1"/>
          </p:cNvSpPr>
          <p:nvPr>
            <p:ph idx="1"/>
          </p:nvPr>
        </p:nvSpPr>
        <p:spPr/>
        <p:txBody>
          <a:bodyPr>
            <a:normAutofit fontScale="92500" lnSpcReduction="10000"/>
          </a:bodyPr>
          <a:lstStyle/>
          <a:p>
            <a:r>
              <a:rPr lang="el-GR" dirty="0" smtClean="0"/>
              <a:t>Μόλις ο κυρ Δημητρός βλέπει την καταστροφή για την οποία τον είχε προειδοποιήσει ο γαμπρός του</a:t>
            </a:r>
            <a:r>
              <a:rPr lang="en-US" dirty="0" smtClean="0"/>
              <a:t>,</a:t>
            </a:r>
            <a:r>
              <a:rPr lang="el-GR" dirty="0" smtClean="0"/>
              <a:t> παίρνει την οικεγένειά του και φεύγουν για την Ελλάδα.</a:t>
            </a:r>
            <a:endParaRPr lang="en-US" dirty="0" smtClean="0"/>
          </a:p>
          <a:p>
            <a:r>
              <a:rPr lang="el-GR" dirty="0" smtClean="0"/>
              <a:t>Στο δρόμο τους, ληστές αποκεφαλίζουν τον κυρ-Δημητρό και τη Σουλτάνα. Η Σοφία δολοφονείται προσπαθώντας να σώσει το γιο της.</a:t>
            </a:r>
          </a:p>
        </p:txBody>
      </p:sp>
    </p:spTree>
    <p:extLst>
      <p:ext uri="{BB962C8B-B14F-4D97-AF65-F5344CB8AC3E}">
        <p14:creationId xmlns:p14="http://schemas.microsoft.com/office/powerpoint/2010/main" val="1465329437"/>
      </p:ext>
    </p:extLst>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rot="-4500000">
            <a:off x="-878585" y="3878647"/>
            <a:ext cx="5064953" cy="1695631"/>
          </a:xfrm>
        </p:spPr>
        <p:txBody>
          <a:bodyPr/>
          <a:lstStyle/>
          <a:p>
            <a:r>
              <a:rPr lang="el-GR" dirty="0" smtClean="0"/>
              <a:t>Ο Παράδεισος των εξορίστων</a:t>
            </a:r>
            <a:endParaRPr lang="el-GR" dirty="0"/>
          </a:p>
        </p:txBody>
      </p:sp>
      <p:sp>
        <p:nvSpPr>
          <p:cNvPr id="3" name="Content Placeholder 2"/>
          <p:cNvSpPr>
            <a:spLocks noGrp="1"/>
          </p:cNvSpPr>
          <p:nvPr>
            <p:ph idx="1"/>
          </p:nvPr>
        </p:nvSpPr>
        <p:spPr/>
        <p:txBody>
          <a:bodyPr>
            <a:normAutofit fontScale="92500" lnSpcReduction="20000"/>
          </a:bodyPr>
          <a:lstStyle/>
          <a:p>
            <a:r>
              <a:rPr lang="el-GR" dirty="0" smtClean="0"/>
              <a:t>Αφού μια οικογένεια γιατροπορευει τον, ορφανο πλεον Δημήτρη, ο ίδιος στο λιμάνι της Νικομήδειας γνωρίζει τον Τζανκαρλο Αλεσαντρι. Μόλις μάθει την ιστορία του, του προσφέρει δουλεια και σπίτι στην πανσιον της αδελφής του στη Σιεννα.</a:t>
            </a:r>
          </a:p>
          <a:p>
            <a:r>
              <a:rPr lang="el-GR" dirty="0" smtClean="0"/>
              <a:t>Ο Δημήτρης δουλεύει στην Πανσιον και κάνει μονοωρα μαθήματα Ιταλικών κάθε μέρα. Στο σχολείο διαπρέπει στα μαθηματικά. </a:t>
            </a:r>
            <a:endParaRPr lang="el-GR" dirty="0"/>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19314029">
            <a:off x="345136" y="528866"/>
            <a:ext cx="2351042" cy="18442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5819906"/>
      </p:ext>
    </p:extLst>
  </p:cSld>
  <p:clrMapOvr>
    <a:masterClrMapping/>
  </p:clrMapOvr>
  <p:transition/>
  <p:timing>
    <p:tnLst>
      <p:par>
        <p:cTn id="1" dur="indefinite" restart="never" nodeType="tmRoot"/>
      </p:par>
    </p:tnLst>
  </p:timing>
</p:sld>
</file>

<file path=ppt/theme/theme1.xml><?xml version="1.0" encoding="utf-8"?>
<a:theme xmlns:a="http://schemas.openxmlformats.org/drawingml/2006/main" name="Kilter">
  <a:themeElements>
    <a:clrScheme name="Kilter">
      <a:dk1>
        <a:sysClr val="windowText" lastClr="000000"/>
      </a:dk1>
      <a:lt1>
        <a:sysClr val="window" lastClr="FFFFFF"/>
      </a:lt1>
      <a:dk2>
        <a:srgbClr val="318FC5"/>
      </a:dk2>
      <a:lt2>
        <a:srgbClr val="AEE8FB"/>
      </a:lt2>
      <a:accent1>
        <a:srgbClr val="76C5EF"/>
      </a:accent1>
      <a:accent2>
        <a:srgbClr val="FEA022"/>
      </a:accent2>
      <a:accent3>
        <a:srgbClr val="FF6700"/>
      </a:accent3>
      <a:accent4>
        <a:srgbClr val="70A525"/>
      </a:accent4>
      <a:accent5>
        <a:srgbClr val="A5D848"/>
      </a:accent5>
      <a:accent6>
        <a:srgbClr val="20768C"/>
      </a:accent6>
      <a:hlink>
        <a:srgbClr val="7AB6E8"/>
      </a:hlink>
      <a:folHlink>
        <a:srgbClr val="83B0D3"/>
      </a:folHlink>
    </a:clrScheme>
    <a:fontScheme name="Kilter">
      <a:majorFont>
        <a:latin typeface="Rockwell"/>
        <a:ea typeface=""/>
        <a:cs typeface=""/>
        <a:font script="Grek" typeface="Cambria"/>
        <a:font script="Cyrl" typeface="Cambria"/>
        <a:font script="Jpan" typeface="HGS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Rockwell"/>
        <a:ea typeface=""/>
        <a:cs typeface=""/>
        <a:font script="Grek" typeface="Cambria"/>
        <a:font script="Cyrl" typeface="Cambria"/>
        <a:font script="Jpan" typeface="HGS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ilter">
      <a:fillStyleLst>
        <a:solidFill>
          <a:schemeClr val="phClr"/>
        </a:solidFill>
        <a:gradFill rotWithShape="1">
          <a:gsLst>
            <a:gs pos="0">
              <a:schemeClr val="phClr">
                <a:tint val="14000"/>
                <a:satMod val="180000"/>
                <a:lumMod val="100000"/>
              </a:schemeClr>
            </a:gs>
            <a:gs pos="42000">
              <a:schemeClr val="phClr">
                <a:tint val="40000"/>
                <a:satMod val="160000"/>
                <a:lumMod val="94000"/>
              </a:schemeClr>
            </a:gs>
            <a:gs pos="100000">
              <a:schemeClr val="phClr">
                <a:tint val="94000"/>
                <a:satMod val="140000"/>
              </a:schemeClr>
            </a:gs>
          </a:gsLst>
          <a:lin ang="5160000" scaled="1"/>
        </a:gradFill>
        <a:gradFill rotWithShape="1">
          <a:gsLst>
            <a:gs pos="38000">
              <a:schemeClr val="phClr">
                <a:satMod val="120000"/>
              </a:schemeClr>
            </a:gs>
            <a:gs pos="100000">
              <a:schemeClr val="phClr">
                <a:shade val="60000"/>
                <a:satMod val="180000"/>
                <a:lumMod val="70000"/>
              </a:schemeClr>
            </a:gs>
          </a:gsLst>
          <a:lin ang="4680000" scaled="0"/>
        </a:gradFill>
      </a:fillStyleLst>
      <a:lnStyleLst>
        <a:ln w="12700" cap="flat" cmpd="sng" algn="ctr">
          <a:solidFill>
            <a:schemeClr val="phClr">
              <a:shade val="50000"/>
            </a:schemeClr>
          </a:solidFill>
          <a:prstDash val="solid"/>
        </a:ln>
        <a:ln w="25400" cap="flat" cmpd="sng" algn="ctr">
          <a:solidFill>
            <a:schemeClr val="phClr">
              <a:shade val="75000"/>
              <a:lumMod val="90000"/>
            </a:schemeClr>
          </a:solidFill>
          <a:prstDash val="solid"/>
        </a:ln>
        <a:ln w="38100" cap="flat" cmpd="sng" algn="ctr">
          <a:solidFill>
            <a:schemeClr val="phClr"/>
          </a:solidFill>
          <a:prstDash val="solid"/>
        </a:ln>
      </a:lnStyleLst>
      <a:effectStyleLst>
        <a:effectStyle>
          <a:effectLst>
            <a:outerShdw blurRad="63500" dist="12700" dir="5400000" sx="102000" sy="102000" rotWithShape="0">
              <a:srgbClr val="000000">
                <a:alpha val="20000"/>
              </a:srgbClr>
            </a:outerShdw>
          </a:effectLst>
        </a:effectStyle>
        <a:effectStyle>
          <a:effectLst>
            <a:outerShdw blurRad="76200" dist="25400" dir="5400000" rotWithShape="0">
              <a:srgbClr val="000000">
                <a:alpha val="50000"/>
              </a:srgbClr>
            </a:outerShdw>
          </a:effectLst>
          <a:scene3d>
            <a:camera prst="orthographicFront">
              <a:rot lat="0" lon="0" rev="0"/>
            </a:camera>
            <a:lightRig rig="glow" dir="tl">
              <a:rot lat="0" lon="0" rev="19800000"/>
            </a:lightRig>
          </a:scene3d>
          <a:sp3d prstMaterial="metal">
            <a:bevelT w="152400" h="63500" prst="softRound"/>
          </a:sp3d>
        </a:effectStyle>
        <a:effectStyle>
          <a:effectLst>
            <a:outerShdw blurRad="107950" dist="12700" dir="5040000" rotWithShape="0">
              <a:srgbClr val="000000">
                <a:alpha val="54000"/>
              </a:srgbClr>
            </a:outerShdw>
          </a:effectLst>
          <a:scene3d>
            <a:camera prst="orthographicFront">
              <a:rot lat="0" lon="0" rev="0"/>
            </a:camera>
            <a:lightRig rig="threePt" dir="tl">
              <a:rot lat="0" lon="0" rev="19800000"/>
            </a:lightRig>
          </a:scene3d>
          <a:sp3d prstMaterial="plastic">
            <a:bevelT h="63500" prst="softRound"/>
          </a:sp3d>
        </a:effectStyle>
      </a:effectStyleLst>
      <a:bgFillStyleLst>
        <a:solidFill>
          <a:schemeClr val="phClr"/>
        </a:solidFill>
        <a:gradFill rotWithShape="1">
          <a:gsLst>
            <a:gs pos="0">
              <a:schemeClr val="phClr">
                <a:tint val="95000"/>
                <a:satMod val="140000"/>
                <a:lumMod val="120000"/>
              </a:schemeClr>
            </a:gs>
            <a:gs pos="100000">
              <a:schemeClr val="phClr">
                <a:tint val="95000"/>
                <a:shade val="70000"/>
                <a:satMod val="180000"/>
                <a:lumMod val="82000"/>
              </a:schemeClr>
            </a:gs>
          </a:gsLst>
          <a:path path="circle">
            <a:fillToRect l="25000" t="25000" r="25000" b="25000"/>
          </a:path>
        </a:gradFill>
        <a:gradFill rotWithShape="1">
          <a:gsLst>
            <a:gs pos="0">
              <a:schemeClr val="phClr">
                <a:tint val="94000"/>
                <a:satMod val="140000"/>
                <a:lumMod val="120000"/>
              </a:schemeClr>
            </a:gs>
            <a:gs pos="100000">
              <a:schemeClr val="phClr">
                <a:tint val="97000"/>
                <a:shade val="70000"/>
                <a:satMod val="190000"/>
                <a:lumMod val="72000"/>
              </a:schemeClr>
            </a:gs>
          </a:gsLst>
          <a:path path="circle">
            <a:fillToRect l="50000" t="50000" r="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Kilter</Template>
  <TotalTime>1437</TotalTime>
  <Words>1419</Words>
  <Application>Microsoft Office PowerPoint</Application>
  <PresentationFormat>On-screen Show (4:3)</PresentationFormat>
  <Paragraphs>76</Paragraphs>
  <Slides>25</Slides>
  <Notes>0</Notes>
  <HiddenSlides>0</HiddenSlides>
  <MMClips>0</MMClips>
  <ScaleCrop>false</ScaleCrop>
  <HeadingPairs>
    <vt:vector size="4" baseType="variant">
      <vt:variant>
        <vt:lpstr>Theme</vt:lpstr>
      </vt:variant>
      <vt:variant>
        <vt:i4>1</vt:i4>
      </vt:variant>
      <vt:variant>
        <vt:lpstr>Slide Titles</vt:lpstr>
      </vt:variant>
      <vt:variant>
        <vt:i4>25</vt:i4>
      </vt:variant>
    </vt:vector>
  </HeadingPairs>
  <TitlesOfParts>
    <vt:vector size="26" baseType="lpstr">
      <vt:lpstr>Kilter</vt:lpstr>
      <vt:lpstr>Ο Μέτοικος και η Συμμετρία</vt:lpstr>
      <vt:lpstr>Αντάπαζαρ</vt:lpstr>
      <vt:lpstr>Ex oriente lux</vt:lpstr>
      <vt:lpstr>Ex oriente lux (Η συνέχεια)</vt:lpstr>
      <vt:lpstr>PowerPoint Presentation</vt:lpstr>
      <vt:lpstr>Παιδικά χρόνια και συμετρία</vt:lpstr>
      <vt:lpstr>Η συμμετρία αρχίζει να σπάει</vt:lpstr>
      <vt:lpstr>Πρώτη Προσφυγιά</vt:lpstr>
      <vt:lpstr>Ο Παράδεισος των εξορίστων</vt:lpstr>
      <vt:lpstr>Ο Παράδεισος των εξορίστων (η συνέχεια)</vt:lpstr>
      <vt:lpstr>Piazza del Campo</vt:lpstr>
      <vt:lpstr>Το σκαθάρι</vt:lpstr>
      <vt:lpstr>PowerPoint Presentation</vt:lpstr>
      <vt:lpstr>PowerPoint Presentation</vt:lpstr>
      <vt:lpstr>Bologna</vt:lpstr>
      <vt:lpstr>No Passaran</vt:lpstr>
      <vt:lpstr>No Passaran (Μέρος Δεύτερο)</vt:lpstr>
      <vt:lpstr>No Passaran (Μέρος Τρίτο)</vt:lpstr>
      <vt:lpstr>Paris, ville ouverte</vt:lpstr>
      <vt:lpstr>Paris, ville ouverte (Μέρος Δεύτερο)</vt:lpstr>
      <vt:lpstr>Paris, ville ouverte (Μερος Τριτο)</vt:lpstr>
      <vt:lpstr>Inderdit d’ inderdire </vt:lpstr>
      <vt:lpstr>Inderdit d’ inderdire (Μέρος Δεύτερο)</vt:lpstr>
      <vt:lpstr>PowerPoint Presentation</vt:lpstr>
      <vt:lpstr>ΤΕΛΟΣ</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Ο Μέτοικος και η Συμμετρία</dc:title>
  <dc:creator>Anata-Chan</dc:creator>
  <cp:lastModifiedBy>Anata-Chan</cp:lastModifiedBy>
  <cp:revision>42</cp:revision>
  <dcterms:created xsi:type="dcterms:W3CDTF">2014-09-27T15:56:01Z</dcterms:created>
  <dcterms:modified xsi:type="dcterms:W3CDTF">2014-10-07T17:11:43Z</dcterms:modified>
</cp:coreProperties>
</file>